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598" r:id="rId2"/>
    <p:sldId id="803" r:id="rId3"/>
    <p:sldId id="1763" r:id="rId4"/>
    <p:sldId id="1762" r:id="rId5"/>
    <p:sldId id="604" r:id="rId6"/>
    <p:sldId id="605" r:id="rId7"/>
    <p:sldId id="546" r:id="rId8"/>
    <p:sldId id="586" r:id="rId9"/>
    <p:sldId id="692" r:id="rId10"/>
    <p:sldId id="693" r:id="rId11"/>
    <p:sldId id="694" r:id="rId12"/>
    <p:sldId id="641" r:id="rId13"/>
    <p:sldId id="643" r:id="rId14"/>
    <p:sldId id="652" r:id="rId15"/>
    <p:sldId id="644" r:id="rId16"/>
    <p:sldId id="650" r:id="rId17"/>
    <p:sldId id="716" r:id="rId18"/>
    <p:sldId id="1032" r:id="rId19"/>
    <p:sldId id="654" r:id="rId20"/>
    <p:sldId id="1760" r:id="rId21"/>
  </p:sldIdLst>
  <p:sldSz cx="12192000" cy="6858000"/>
  <p:notesSz cx="6761163" cy="9942513"/>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66FF33"/>
    <a:srgbClr val="0432FF"/>
    <a:srgbClr val="0066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821" autoAdjust="0"/>
    <p:restoredTop sz="89864" autoAdjust="0"/>
  </p:normalViewPr>
  <p:slideViewPr>
    <p:cSldViewPr snapToGrid="0" snapToObjects="1">
      <p:cViewPr varScale="1">
        <p:scale>
          <a:sx n="114" d="100"/>
          <a:sy n="114" d="100"/>
        </p:scale>
        <p:origin x="808" y="184"/>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Baseline</c:v>
                </c:pt>
              </c:strCache>
            </c:strRef>
          </c:tx>
          <c:spPr>
            <a:solidFill>
              <a:srgbClr val="43B515"/>
            </a:solidFill>
          </c:spPr>
          <c:invertIfNegative val="0"/>
          <c:dLbls>
            <c:dLbl>
              <c:idx val="0"/>
              <c:layout>
                <c:manualLayout>
                  <c:x val="1.85185185185185E-2"/>
                  <c:y val="-3.9284457252522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C2C-6649-AD0C-F859E9ED2B1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Months</c:v>
                </c:pt>
              </c:strCache>
            </c:strRef>
          </c:cat>
          <c:val>
            <c:numRef>
              <c:f>Sheet1!$B$2</c:f>
              <c:numCache>
                <c:formatCode>General</c:formatCode>
                <c:ptCount val="1"/>
                <c:pt idx="0">
                  <c:v>43.2</c:v>
                </c:pt>
              </c:numCache>
            </c:numRef>
          </c:val>
          <c:extLst>
            <c:ext xmlns:c16="http://schemas.microsoft.com/office/drawing/2014/chart" uri="{C3380CC4-5D6E-409C-BE32-E72D297353CC}">
              <c16:uniqueId val="{00000001-8C2C-6649-AD0C-F859E9ED2B1D}"/>
            </c:ext>
          </c:extLst>
        </c:ser>
        <c:ser>
          <c:idx val="1"/>
          <c:order val="1"/>
          <c:tx>
            <c:strRef>
              <c:f>Sheet1!$C$1</c:f>
              <c:strCache>
                <c:ptCount val="1"/>
                <c:pt idx="0">
                  <c:v>3 months</c:v>
                </c:pt>
              </c:strCache>
            </c:strRef>
          </c:tx>
          <c:spPr>
            <a:solidFill>
              <a:srgbClr val="FFD537"/>
            </a:solidFill>
          </c:spPr>
          <c:invertIfNegative val="0"/>
          <c:dLbls>
            <c:dLbl>
              <c:idx val="0"/>
              <c:layout>
                <c:manualLayout>
                  <c:x val="1.38888888888889E-2"/>
                  <c:y val="-3.36723919307339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2C-6649-AD0C-F859E9ED2B1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Months</c:v>
                </c:pt>
              </c:strCache>
            </c:strRef>
          </c:cat>
          <c:val>
            <c:numRef>
              <c:f>Sheet1!$C$2</c:f>
              <c:numCache>
                <c:formatCode>General</c:formatCode>
                <c:ptCount val="1"/>
                <c:pt idx="0">
                  <c:v>48.3</c:v>
                </c:pt>
              </c:numCache>
            </c:numRef>
          </c:val>
          <c:extLst>
            <c:ext xmlns:c16="http://schemas.microsoft.com/office/drawing/2014/chart" uri="{C3380CC4-5D6E-409C-BE32-E72D297353CC}">
              <c16:uniqueId val="{00000003-8C2C-6649-AD0C-F859E9ED2B1D}"/>
            </c:ext>
          </c:extLst>
        </c:ser>
        <c:ser>
          <c:idx val="2"/>
          <c:order val="2"/>
          <c:tx>
            <c:strRef>
              <c:f>Sheet1!$D$1</c:f>
              <c:strCache>
                <c:ptCount val="1"/>
                <c:pt idx="0">
                  <c:v>12 months</c:v>
                </c:pt>
              </c:strCache>
            </c:strRef>
          </c:tx>
          <c:spPr>
            <a:solidFill>
              <a:schemeClr val="tx2">
                <a:lumMod val="60000"/>
                <a:lumOff val="40000"/>
              </a:schemeClr>
            </a:solidFill>
          </c:spPr>
          <c:invertIfNegative val="0"/>
          <c:dLbls>
            <c:dLbl>
              <c:idx val="0"/>
              <c:layout>
                <c:manualLayout>
                  <c:x val="2.0061363857295698E-2"/>
                  <c:y val="-3.36726128781874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2C-6649-AD0C-F859E9ED2B1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Months</c:v>
                </c:pt>
              </c:strCache>
            </c:strRef>
          </c:cat>
          <c:val>
            <c:numRef>
              <c:f>Sheet1!$D$2</c:f>
              <c:numCache>
                <c:formatCode>General</c:formatCode>
                <c:ptCount val="1"/>
                <c:pt idx="0">
                  <c:v>49.3</c:v>
                </c:pt>
              </c:numCache>
            </c:numRef>
          </c:val>
          <c:extLst>
            <c:ext xmlns:c16="http://schemas.microsoft.com/office/drawing/2014/chart" uri="{C3380CC4-5D6E-409C-BE32-E72D297353CC}">
              <c16:uniqueId val="{00000005-8C2C-6649-AD0C-F859E9ED2B1D}"/>
            </c:ext>
          </c:extLst>
        </c:ser>
        <c:dLbls>
          <c:showLegendKey val="0"/>
          <c:showVal val="0"/>
          <c:showCatName val="0"/>
          <c:showSerName val="0"/>
          <c:showPercent val="0"/>
          <c:showBubbleSize val="0"/>
        </c:dLbls>
        <c:gapWidth val="150"/>
        <c:shape val="box"/>
        <c:axId val="-2014036760"/>
        <c:axId val="-2017140008"/>
        <c:axId val="0"/>
      </c:bar3DChart>
      <c:catAx>
        <c:axId val="-2014036760"/>
        <c:scaling>
          <c:orientation val="minMax"/>
        </c:scaling>
        <c:delete val="0"/>
        <c:axPos val="b"/>
        <c:numFmt formatCode="General" sourceLinked="0"/>
        <c:majorTickMark val="none"/>
        <c:minorTickMark val="none"/>
        <c:tickLblPos val="nextTo"/>
        <c:txPr>
          <a:bodyPr/>
          <a:lstStyle/>
          <a:p>
            <a:pPr>
              <a:defRPr b="1" i="0"/>
            </a:pPr>
            <a:endParaRPr lang="lv-LV"/>
          </a:p>
        </c:txPr>
        <c:crossAx val="-2017140008"/>
        <c:crosses val="autoZero"/>
        <c:auto val="1"/>
        <c:lblAlgn val="ctr"/>
        <c:lblOffset val="100"/>
        <c:noMultiLvlLbl val="0"/>
      </c:catAx>
      <c:valAx>
        <c:axId val="-2017140008"/>
        <c:scaling>
          <c:orientation val="minMax"/>
        </c:scaling>
        <c:delete val="0"/>
        <c:axPos val="l"/>
        <c:majorGridlines>
          <c:spPr>
            <a:ln>
              <a:noFill/>
            </a:ln>
          </c:spPr>
        </c:majorGridlines>
        <c:title>
          <c:tx>
            <c:rich>
              <a:bodyPr/>
              <a:lstStyle/>
              <a:p>
                <a:pPr>
                  <a:defRPr/>
                </a:pPr>
                <a:r>
                  <a:rPr lang="en-US" baseline="0" dirty="0"/>
                  <a:t>LVEF  (%)</a:t>
                </a:r>
                <a:endParaRPr lang="en-US" dirty="0"/>
              </a:p>
            </c:rich>
          </c:tx>
          <c:overlay val="0"/>
        </c:title>
        <c:numFmt formatCode="General" sourceLinked="1"/>
        <c:majorTickMark val="out"/>
        <c:minorTickMark val="none"/>
        <c:tickLblPos val="nextTo"/>
        <c:crossAx val="-2014036760"/>
        <c:crosses val="autoZero"/>
        <c:crossBetween val="between"/>
      </c:valAx>
    </c:plotArea>
    <c:legend>
      <c:legendPos val="r"/>
      <c:overlay val="0"/>
    </c:legend>
    <c:plotVisOnly val="1"/>
    <c:dispBlanksAs val="gap"/>
    <c:showDLblsOverMax val="0"/>
  </c:chart>
  <c:txPr>
    <a:bodyPr/>
    <a:lstStyle/>
    <a:p>
      <a:pPr>
        <a:defRPr sz="1800"/>
      </a:pPr>
      <a:endParaRPr lang="lv-LV"/>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Baseline</c:v>
                </c:pt>
              </c:strCache>
            </c:strRef>
          </c:tx>
          <c:spPr>
            <a:solidFill>
              <a:srgbClr val="43B515"/>
            </a:solidFill>
          </c:spPr>
          <c:invertIfNegative val="0"/>
          <c:dLbls>
            <c:dLbl>
              <c:idx val="0"/>
              <c:layout>
                <c:manualLayout>
                  <c:x val="1.85185185185185E-2"/>
                  <c:y val="-3.9284457252522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B1-4E4F-87E6-F053D26734E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Months</c:v>
                </c:pt>
              </c:strCache>
            </c:strRef>
          </c:cat>
          <c:val>
            <c:numRef>
              <c:f>Sheet1!$B$2</c:f>
              <c:numCache>
                <c:formatCode>General</c:formatCode>
                <c:ptCount val="1"/>
                <c:pt idx="0">
                  <c:v>26.3</c:v>
                </c:pt>
              </c:numCache>
            </c:numRef>
          </c:val>
          <c:extLst>
            <c:ext xmlns:c16="http://schemas.microsoft.com/office/drawing/2014/chart" uri="{C3380CC4-5D6E-409C-BE32-E72D297353CC}">
              <c16:uniqueId val="{00000001-D1B1-4E4F-87E6-F053D26734E2}"/>
            </c:ext>
          </c:extLst>
        </c:ser>
        <c:ser>
          <c:idx val="1"/>
          <c:order val="1"/>
          <c:tx>
            <c:strRef>
              <c:f>Sheet1!$C$1</c:f>
              <c:strCache>
                <c:ptCount val="1"/>
                <c:pt idx="0">
                  <c:v>3 months</c:v>
                </c:pt>
              </c:strCache>
            </c:strRef>
          </c:tx>
          <c:spPr>
            <a:solidFill>
              <a:srgbClr val="FFD537"/>
            </a:solidFill>
          </c:spPr>
          <c:invertIfNegative val="0"/>
          <c:dLbls>
            <c:dLbl>
              <c:idx val="0"/>
              <c:layout>
                <c:manualLayout>
                  <c:x val="1.38888888888889E-2"/>
                  <c:y val="-3.36723919307339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1B1-4E4F-87E6-F053D26734E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Months</c:v>
                </c:pt>
              </c:strCache>
            </c:strRef>
          </c:cat>
          <c:val>
            <c:numRef>
              <c:f>Sheet1!$C$2</c:f>
              <c:numCache>
                <c:formatCode>General</c:formatCode>
                <c:ptCount val="1"/>
                <c:pt idx="0">
                  <c:v>29.6</c:v>
                </c:pt>
              </c:numCache>
            </c:numRef>
          </c:val>
          <c:extLst>
            <c:ext xmlns:c16="http://schemas.microsoft.com/office/drawing/2014/chart" uri="{C3380CC4-5D6E-409C-BE32-E72D297353CC}">
              <c16:uniqueId val="{00000003-D1B1-4E4F-87E6-F053D26734E2}"/>
            </c:ext>
          </c:extLst>
        </c:ser>
        <c:ser>
          <c:idx val="2"/>
          <c:order val="2"/>
          <c:tx>
            <c:strRef>
              <c:f>Sheet1!$D$1</c:f>
              <c:strCache>
                <c:ptCount val="1"/>
                <c:pt idx="0">
                  <c:v>12 months</c:v>
                </c:pt>
              </c:strCache>
            </c:strRef>
          </c:tx>
          <c:spPr>
            <a:solidFill>
              <a:schemeClr val="tx2">
                <a:lumMod val="60000"/>
                <a:lumOff val="40000"/>
              </a:schemeClr>
            </a:solidFill>
          </c:spPr>
          <c:invertIfNegative val="0"/>
          <c:dLbls>
            <c:dLbl>
              <c:idx val="0"/>
              <c:layout>
                <c:manualLayout>
                  <c:x val="2.0061363857295698E-2"/>
                  <c:y val="-3.36726128781874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B1-4E4F-87E6-F053D26734E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Months</c:v>
                </c:pt>
              </c:strCache>
            </c:strRef>
          </c:cat>
          <c:val>
            <c:numRef>
              <c:f>Sheet1!$D$2</c:f>
              <c:numCache>
                <c:formatCode>General</c:formatCode>
                <c:ptCount val="1"/>
                <c:pt idx="0">
                  <c:v>31.2</c:v>
                </c:pt>
              </c:numCache>
            </c:numRef>
          </c:val>
          <c:extLst>
            <c:ext xmlns:c16="http://schemas.microsoft.com/office/drawing/2014/chart" uri="{C3380CC4-5D6E-409C-BE32-E72D297353CC}">
              <c16:uniqueId val="{00000005-D1B1-4E4F-87E6-F053D26734E2}"/>
            </c:ext>
          </c:extLst>
        </c:ser>
        <c:dLbls>
          <c:showLegendKey val="0"/>
          <c:showVal val="0"/>
          <c:showCatName val="0"/>
          <c:showSerName val="0"/>
          <c:showPercent val="0"/>
          <c:showBubbleSize val="0"/>
        </c:dLbls>
        <c:gapWidth val="150"/>
        <c:shape val="box"/>
        <c:axId val="-2028781016"/>
        <c:axId val="-2028808648"/>
        <c:axId val="0"/>
      </c:bar3DChart>
      <c:catAx>
        <c:axId val="-2028781016"/>
        <c:scaling>
          <c:orientation val="minMax"/>
        </c:scaling>
        <c:delete val="0"/>
        <c:axPos val="b"/>
        <c:numFmt formatCode="General" sourceLinked="0"/>
        <c:majorTickMark val="none"/>
        <c:minorTickMark val="none"/>
        <c:tickLblPos val="nextTo"/>
        <c:txPr>
          <a:bodyPr/>
          <a:lstStyle/>
          <a:p>
            <a:pPr>
              <a:defRPr b="1" i="0"/>
            </a:pPr>
            <a:endParaRPr lang="lv-LV"/>
          </a:p>
        </c:txPr>
        <c:crossAx val="-2028808648"/>
        <c:crosses val="autoZero"/>
        <c:auto val="1"/>
        <c:lblAlgn val="ctr"/>
        <c:lblOffset val="100"/>
        <c:noMultiLvlLbl val="0"/>
      </c:catAx>
      <c:valAx>
        <c:axId val="-2028808648"/>
        <c:scaling>
          <c:orientation val="minMax"/>
        </c:scaling>
        <c:delete val="0"/>
        <c:axPos val="l"/>
        <c:majorGridlines>
          <c:spPr>
            <a:ln>
              <a:noFill/>
            </a:ln>
          </c:spPr>
        </c:majorGridlines>
        <c:title>
          <c:tx>
            <c:rich>
              <a:bodyPr/>
              <a:lstStyle/>
              <a:p>
                <a:pPr>
                  <a:defRPr/>
                </a:pPr>
                <a:r>
                  <a:rPr lang="en-US" baseline="0" dirty="0"/>
                  <a:t>LVEF (%)</a:t>
                </a:r>
                <a:endParaRPr lang="en-US" dirty="0"/>
              </a:p>
            </c:rich>
          </c:tx>
          <c:overlay val="0"/>
        </c:title>
        <c:numFmt formatCode="General" sourceLinked="1"/>
        <c:majorTickMark val="out"/>
        <c:minorTickMark val="none"/>
        <c:tickLblPos val="nextTo"/>
        <c:crossAx val="-2028781016"/>
        <c:crosses val="autoZero"/>
        <c:crossBetween val="between"/>
      </c:valAx>
    </c:plotArea>
    <c:legend>
      <c:legendPos val="r"/>
      <c:overlay val="0"/>
    </c:legend>
    <c:plotVisOnly val="1"/>
    <c:dispBlanksAs val="gap"/>
    <c:showDLblsOverMax val="0"/>
  </c:chart>
  <c:txPr>
    <a:bodyPr/>
    <a:lstStyle/>
    <a:p>
      <a:pPr>
        <a:defRPr sz="1800"/>
      </a:pPr>
      <a:endParaRPr lang="lv-LV"/>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29837" cy="497126"/>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29763" y="0"/>
            <a:ext cx="2929837" cy="497126"/>
          </a:xfrm>
          <a:prstGeom prst="rect">
            <a:avLst/>
          </a:prstGeom>
        </p:spPr>
        <p:txBody>
          <a:bodyPr vert="horz" lIns="91440" tIns="45720" rIns="91440" bIns="45720" rtlCol="0"/>
          <a:lstStyle>
            <a:lvl1pPr algn="r">
              <a:defRPr sz="1200"/>
            </a:lvl1pPr>
          </a:lstStyle>
          <a:p>
            <a:pPr>
              <a:defRPr/>
            </a:pPr>
            <a:fld id="{4C113E8E-3E44-584E-A82B-50D74A86BAE6}" type="datetimeFigureOut">
              <a:rPr lang="en-US"/>
              <a:pPr>
                <a:defRPr/>
              </a:pPr>
              <a:t>5/30/2022</a:t>
            </a:fld>
            <a:endParaRPr lang="en-US"/>
          </a:p>
        </p:txBody>
      </p:sp>
      <p:sp>
        <p:nvSpPr>
          <p:cNvPr id="4" name="Slide Image Placeholder 3"/>
          <p:cNvSpPr>
            <a:spLocks noGrp="1" noRot="1" noChangeAspect="1"/>
          </p:cNvSpPr>
          <p:nvPr>
            <p:ph type="sldImg" idx="2"/>
          </p:nvPr>
        </p:nvSpPr>
        <p:spPr>
          <a:xfrm>
            <a:off x="68263" y="746125"/>
            <a:ext cx="6624637" cy="3727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6117" y="4722696"/>
            <a:ext cx="5408930" cy="4474131"/>
          </a:xfrm>
          <a:prstGeom prst="rect">
            <a:avLst/>
          </a:prstGeom>
        </p:spPr>
        <p:txBody>
          <a:bodyPr vert="horz" lIns="91440" tIns="45720" rIns="91440" bIns="45720" rtlCol="0"/>
          <a:lstStyle/>
          <a:p>
            <a:pPr lvl="0"/>
            <a:r>
              <a:rPr lang="lv-LV" noProof="0"/>
              <a:t>Click to edit Master text styles</a:t>
            </a:r>
          </a:p>
          <a:p>
            <a:pPr lvl="1"/>
            <a:r>
              <a:rPr lang="lv-LV" noProof="0"/>
              <a:t>Second level</a:t>
            </a:r>
          </a:p>
          <a:p>
            <a:pPr lvl="2"/>
            <a:r>
              <a:rPr lang="lv-LV" noProof="0"/>
              <a:t>Third level</a:t>
            </a:r>
          </a:p>
          <a:p>
            <a:pPr lvl="3"/>
            <a:r>
              <a:rPr lang="lv-LV" noProof="0"/>
              <a:t>Fourth level</a:t>
            </a:r>
          </a:p>
          <a:p>
            <a:pPr lvl="4"/>
            <a:r>
              <a:rPr lang="lv-LV" noProof="0"/>
              <a:t>Fifth level</a:t>
            </a:r>
            <a:endParaRPr lang="en-US" noProof="0"/>
          </a:p>
        </p:txBody>
      </p:sp>
      <p:sp>
        <p:nvSpPr>
          <p:cNvPr id="6" name="Footer Placeholder 5"/>
          <p:cNvSpPr>
            <a:spLocks noGrp="1"/>
          </p:cNvSpPr>
          <p:nvPr>
            <p:ph type="ftr" sz="quarter" idx="4"/>
          </p:nvPr>
        </p:nvSpPr>
        <p:spPr>
          <a:xfrm>
            <a:off x="2" y="9443662"/>
            <a:ext cx="2929837" cy="497126"/>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29763" y="9443662"/>
            <a:ext cx="2929837" cy="497126"/>
          </a:xfrm>
          <a:prstGeom prst="rect">
            <a:avLst/>
          </a:prstGeom>
        </p:spPr>
        <p:txBody>
          <a:bodyPr vert="horz" lIns="91440" tIns="45720" rIns="91440" bIns="45720" rtlCol="0" anchor="b"/>
          <a:lstStyle>
            <a:lvl1pPr algn="r">
              <a:defRPr sz="1200"/>
            </a:lvl1pPr>
          </a:lstStyle>
          <a:p>
            <a:pPr>
              <a:defRPr/>
            </a:pPr>
            <a:fld id="{C9DF7389-1BBE-534F-83AE-881ED809445E}" type="slidenum">
              <a:rPr lang="en-US"/>
              <a:pPr>
                <a:defRPr/>
              </a:pPr>
              <a:t>‹#›</a:t>
            </a:fld>
            <a:endParaRPr lang="en-US"/>
          </a:p>
        </p:txBody>
      </p:sp>
    </p:spTree>
    <p:extLst>
      <p:ext uri="{BB962C8B-B14F-4D97-AF65-F5344CB8AC3E}">
        <p14:creationId xmlns:p14="http://schemas.microsoft.com/office/powerpoint/2010/main" val="191205136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a:defRPr/>
            </a:pPr>
            <a:fld id="{C9DF7389-1BBE-534F-83AE-881ED809445E}" type="slidenum">
              <a:rPr lang="en-US" smtClean="0"/>
              <a:pPr>
                <a:defRPr/>
              </a:pPr>
              <a:t>1</a:t>
            </a:fld>
            <a:endParaRPr lang="en-US"/>
          </a:p>
        </p:txBody>
      </p:sp>
    </p:spTree>
    <p:extLst>
      <p:ext uri="{BB962C8B-B14F-4D97-AF65-F5344CB8AC3E}">
        <p14:creationId xmlns:p14="http://schemas.microsoft.com/office/powerpoint/2010/main" val="420585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8101" eaLnBrk="0" hangingPunct="0">
              <a:defRPr sz="2300">
                <a:solidFill>
                  <a:schemeClr val="tx1"/>
                </a:solidFill>
                <a:latin typeface="Arial" pitchFamily="34" charset="0"/>
                <a:ea typeface="ＭＳ Ｐゴシック" pitchFamily="34" charset="-128"/>
              </a:defRPr>
            </a:lvl1pPr>
            <a:lvl2pPr marL="717890" indent="-276111" defTabSz="908101" eaLnBrk="0" hangingPunct="0">
              <a:defRPr sz="2300">
                <a:solidFill>
                  <a:schemeClr val="tx1"/>
                </a:solidFill>
                <a:latin typeface="Arial" pitchFamily="34" charset="0"/>
                <a:ea typeface="ＭＳ Ｐゴシック" pitchFamily="34" charset="-128"/>
              </a:defRPr>
            </a:lvl2pPr>
            <a:lvl3pPr marL="1104447" indent="-220889" defTabSz="908101" eaLnBrk="0" hangingPunct="0">
              <a:defRPr sz="2300">
                <a:solidFill>
                  <a:schemeClr val="tx1"/>
                </a:solidFill>
                <a:latin typeface="Arial" pitchFamily="34" charset="0"/>
                <a:ea typeface="ＭＳ Ｐゴシック" pitchFamily="34" charset="-128"/>
              </a:defRPr>
            </a:lvl3pPr>
            <a:lvl4pPr marL="1546224" indent="-220889" defTabSz="908101" eaLnBrk="0" hangingPunct="0">
              <a:defRPr sz="2300">
                <a:solidFill>
                  <a:schemeClr val="tx1"/>
                </a:solidFill>
                <a:latin typeface="Arial" pitchFamily="34" charset="0"/>
                <a:ea typeface="ＭＳ Ｐゴシック" pitchFamily="34" charset="-128"/>
              </a:defRPr>
            </a:lvl4pPr>
            <a:lvl5pPr marL="1988003" indent="-220889" defTabSz="908101" eaLnBrk="0" hangingPunct="0">
              <a:defRPr sz="2300">
                <a:solidFill>
                  <a:schemeClr val="tx1"/>
                </a:solidFill>
                <a:latin typeface="Arial" pitchFamily="34" charset="0"/>
                <a:ea typeface="ＭＳ Ｐゴシック" pitchFamily="34" charset="-128"/>
              </a:defRPr>
            </a:lvl5pPr>
            <a:lvl6pPr marL="2429781" indent="-220889" defTabSz="908101" eaLnBrk="0" fontAlgn="base" hangingPunct="0">
              <a:spcBef>
                <a:spcPct val="0"/>
              </a:spcBef>
              <a:spcAft>
                <a:spcPct val="0"/>
              </a:spcAft>
              <a:defRPr sz="2300">
                <a:solidFill>
                  <a:schemeClr val="tx1"/>
                </a:solidFill>
                <a:latin typeface="Arial" pitchFamily="34" charset="0"/>
                <a:ea typeface="ＭＳ Ｐゴシック" pitchFamily="34" charset="-128"/>
              </a:defRPr>
            </a:lvl6pPr>
            <a:lvl7pPr marL="2871560" indent="-220889" defTabSz="908101" eaLnBrk="0" fontAlgn="base" hangingPunct="0">
              <a:spcBef>
                <a:spcPct val="0"/>
              </a:spcBef>
              <a:spcAft>
                <a:spcPct val="0"/>
              </a:spcAft>
              <a:defRPr sz="2300">
                <a:solidFill>
                  <a:schemeClr val="tx1"/>
                </a:solidFill>
                <a:latin typeface="Arial" pitchFamily="34" charset="0"/>
                <a:ea typeface="ＭＳ Ｐゴシック" pitchFamily="34" charset="-128"/>
              </a:defRPr>
            </a:lvl7pPr>
            <a:lvl8pPr marL="3313339" indent="-220889" defTabSz="908101" eaLnBrk="0" fontAlgn="base" hangingPunct="0">
              <a:spcBef>
                <a:spcPct val="0"/>
              </a:spcBef>
              <a:spcAft>
                <a:spcPct val="0"/>
              </a:spcAft>
              <a:defRPr sz="2300">
                <a:solidFill>
                  <a:schemeClr val="tx1"/>
                </a:solidFill>
                <a:latin typeface="Arial" pitchFamily="34" charset="0"/>
                <a:ea typeface="ＭＳ Ｐゴシック" pitchFamily="34" charset="-128"/>
              </a:defRPr>
            </a:lvl8pPr>
            <a:lvl9pPr marL="3755117" indent="-220889" defTabSz="908101" eaLnBrk="0" fontAlgn="base" hangingPunct="0">
              <a:spcBef>
                <a:spcPct val="0"/>
              </a:spcBef>
              <a:spcAft>
                <a:spcPct val="0"/>
              </a:spcAft>
              <a:defRPr sz="2300">
                <a:solidFill>
                  <a:schemeClr val="tx1"/>
                </a:solidFill>
                <a:latin typeface="Arial" pitchFamily="34" charset="0"/>
                <a:ea typeface="ＭＳ Ｐゴシック" pitchFamily="34" charset="-128"/>
              </a:defRPr>
            </a:lvl9pPr>
          </a:lstStyle>
          <a:p>
            <a:pPr eaLnBrk="1" hangingPunct="1"/>
            <a:fld id="{C3ED284F-C8C3-4AB3-B15F-0F7D21E7B761}" type="slidenum">
              <a:rPr lang="lv-LV" sz="1200"/>
              <a:pPr eaLnBrk="1" hangingPunct="1"/>
              <a:t>2</a:t>
            </a:fld>
            <a:endParaRPr lang="lv-LV"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10660" y="4309497"/>
            <a:ext cx="5010919" cy="408357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lv-LV" dirty="0">
                <a:latin typeface="Arial" pitchFamily="34" charset="0"/>
                <a:ea typeface="ＭＳ Ｐゴシック" pitchFamily="34" charset="-128"/>
              </a:rPr>
              <a:t>When Zeus saw people using fire, he knew it had been stolen from Mount Olympus. Zeus asked Prometheus and Epimethus if either knew who took the fire and gave it to humans. Prometheus confessed. He defended himself saying it was unfair for the gods to keep the benefits of fire from mortals. Zeus was unmoved. As punishment, Prometheus was chained between two great rocks in the Caucasus Mountains. </a:t>
            </a:r>
            <a:br>
              <a:rPr lang="lv-LV" dirty="0">
                <a:latin typeface="Arial" pitchFamily="34" charset="0"/>
                <a:ea typeface="ＭＳ Ｐゴシック" pitchFamily="34" charset="-128"/>
              </a:rPr>
            </a:br>
            <a:br>
              <a:rPr lang="lv-LV" dirty="0">
                <a:latin typeface="Arial" pitchFamily="34" charset="0"/>
                <a:ea typeface="ＭＳ Ｐゴシック" pitchFamily="34" charset="-128"/>
              </a:rPr>
            </a:br>
            <a:r>
              <a:rPr lang="lv-LV" dirty="0">
                <a:latin typeface="Arial" pitchFamily="34" charset="0"/>
                <a:ea typeface="ＭＳ Ｐゴシック" pitchFamily="34" charset="-128"/>
              </a:rPr>
              <a:t>Each day a vulture would attack his liver. At night, Prometheus' wounds would heal. The next day the vulture would attack again. Prometheus's punishment was endless. While Prometheus was chained to the mountain, his bother Epimethus ruled over all the creatures of earth, including people, with keen hindsight. Foresight was lost to the world. </a:t>
            </a:r>
            <a:br>
              <a:rPr lang="lv-LV" dirty="0">
                <a:latin typeface="Arial" pitchFamily="34" charset="0"/>
                <a:ea typeface="ＭＳ Ｐゴシック" pitchFamily="34" charset="-128"/>
              </a:rPr>
            </a:br>
            <a:br>
              <a:rPr lang="lv-LV" dirty="0">
                <a:latin typeface="Arial" pitchFamily="34" charset="0"/>
                <a:ea typeface="ＭＳ Ｐゴシック" pitchFamily="34" charset="-128"/>
              </a:rPr>
            </a:br>
            <a:r>
              <a:rPr lang="lv-LV" dirty="0">
                <a:latin typeface="Arial" pitchFamily="34" charset="0"/>
                <a:ea typeface="ＭＳ Ｐゴシック" pitchFamily="34" charset="-128"/>
              </a:rPr>
              <a:t>For centuries Prometheus rebelled against the gods' injustice toward mortals, suffered miserably until Hercules, the son of Jupiter and the hero of all people, found him and freed him. Only then was foresight restored to the world. </a:t>
            </a:r>
            <a:br>
              <a:rPr lang="lv-LV" dirty="0">
                <a:latin typeface="Arial" pitchFamily="34" charset="0"/>
                <a:ea typeface="ＭＳ Ｐゴシック" pitchFamily="34" charset="-128"/>
              </a:rPr>
            </a:br>
            <a:endParaRPr lang="en-GB" dirty="0">
              <a:latin typeface="Arial" pitchFamily="34" charset="0"/>
              <a:ea typeface="ＭＳ Ｐゴシック" pitchFamily="34" charset="-128"/>
            </a:endParaRPr>
          </a:p>
        </p:txBody>
      </p:sp>
    </p:spTree>
    <p:extLst>
      <p:ext uri="{BB962C8B-B14F-4D97-AF65-F5344CB8AC3E}">
        <p14:creationId xmlns:p14="http://schemas.microsoft.com/office/powerpoint/2010/main" val="847464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3C1EE-1A15-FB4C-B66E-02E4832461A6}" type="slidenum">
              <a:rPr lang="lv-LV" smtClean="0"/>
              <a:pPr/>
              <a:t>6</a:t>
            </a:fld>
            <a:endParaRPr lang="lv-LV"/>
          </a:p>
        </p:txBody>
      </p:sp>
    </p:spTree>
    <p:extLst>
      <p:ext uri="{BB962C8B-B14F-4D97-AF65-F5344CB8AC3E}">
        <p14:creationId xmlns:p14="http://schemas.microsoft.com/office/powerpoint/2010/main" val="2896741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9AC8FA82-EDC9-A248-AA3F-3D7692D4AF9C}" type="slidenum">
              <a:rPr lang="lv-LV" sz="1200"/>
              <a:pPr algn="r" eaLnBrk="1" hangingPunct="1"/>
              <a:t>8</a:t>
            </a:fld>
            <a:endParaRPr lang="lv-LV" sz="120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lv-LV">
                <a:latin typeface="Arial" charset="0"/>
              </a:rPr>
              <a:t>There are a number of steps necessary for successful cardiomyoplasty. After delivery to the target tissue cells must survive and engraft into the host tissue. ES cell derived cardiomyocytes are differentiated before delivery, but skeletal myoblasts and bone marrow stromal cells (BMSCs) must differentiate after transplantation. Integration into the myocardium includes electrical and mechanical coupling with the surrounding myocardium and is subject to a satisfactory vascular supply. The main therapeutic end points are left ventricular (LV) function, symptoms, and survival.</a:t>
            </a:r>
          </a:p>
          <a:p>
            <a:pPr eaLnBrk="1" hangingPunct="1"/>
            <a:endParaRPr lang="lv-LV">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a:solidFill>
                  <a:schemeClr val="tx1"/>
                </a:solidFill>
                <a:effectLst/>
                <a:latin typeface="+mn-lt"/>
                <a:ea typeface="+mn-ea"/>
                <a:cs typeface="+mn-cs"/>
              </a:rPr>
              <a:t>HSM 14 </a:t>
            </a:r>
            <a:r>
              <a:rPr lang="es-ES_tradnl" sz="1200" kern="1200" dirty="0" err="1">
                <a:solidFill>
                  <a:schemeClr val="tx1"/>
                </a:solidFill>
                <a:effectLst/>
                <a:latin typeface="+mn-lt"/>
                <a:ea typeface="+mn-ea"/>
                <a:cs typeface="+mn-cs"/>
              </a:rPr>
              <a:t>pacientiem</a:t>
            </a:r>
            <a:r>
              <a:rPr lang="es-ES_tradnl" sz="1200" kern="1200" dirty="0">
                <a:solidFill>
                  <a:schemeClr val="tx1"/>
                </a:solidFill>
                <a:effectLst/>
                <a:latin typeface="+mn-lt"/>
                <a:ea typeface="+mn-ea"/>
                <a:cs typeface="+mn-cs"/>
              </a:rPr>
              <a:t> (12,2%)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LAD n=7 (50,0%)</a:t>
            </a:r>
          </a:p>
          <a:p>
            <a:r>
              <a:rPr lang="es-ES_tradnl" sz="1200" kern="1200" dirty="0">
                <a:solidFill>
                  <a:schemeClr val="tx1"/>
                </a:solidFill>
                <a:effectLst/>
                <a:latin typeface="+mn-lt"/>
                <a:ea typeface="+mn-ea"/>
                <a:cs typeface="+mn-cs"/>
              </a:rPr>
              <a:t>LAD un LCX n=2 (14,3%)</a:t>
            </a:r>
            <a:endParaRPr lang="en-U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LAD un RCA n=2 (14,3%)</a:t>
            </a:r>
            <a:endParaRPr lang="en-U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LCX  un RCA n=1 (7,1%)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RCA n=1 (7,1%)</a:t>
            </a:r>
          </a:p>
          <a:p>
            <a:endParaRPr lang="en-US" dirty="0"/>
          </a:p>
        </p:txBody>
      </p:sp>
      <p:sp>
        <p:nvSpPr>
          <p:cNvPr id="4" name="Slide Number Placeholder 3"/>
          <p:cNvSpPr>
            <a:spLocks noGrp="1"/>
          </p:cNvSpPr>
          <p:nvPr>
            <p:ph type="sldNum" sz="quarter" idx="10"/>
          </p:nvPr>
        </p:nvSpPr>
        <p:spPr/>
        <p:txBody>
          <a:bodyPr/>
          <a:lstStyle/>
          <a:p>
            <a:fld id="{817A9A1B-027B-9941-809C-CE4F34B05031}" type="slidenum">
              <a:rPr lang="en-US" smtClean="0"/>
              <a:t>9</a:t>
            </a:fld>
            <a:endParaRPr lang="en-US"/>
          </a:p>
        </p:txBody>
      </p:sp>
    </p:spTree>
    <p:extLst>
      <p:ext uri="{BB962C8B-B14F-4D97-AF65-F5344CB8AC3E}">
        <p14:creationId xmlns:p14="http://schemas.microsoft.com/office/powerpoint/2010/main" val="3486316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Arial" pitchFamily="34" charset="0"/>
              <a:ea typeface="ＭＳ Ｐゴシック" pitchFamily="34" charset="-128"/>
            </a:endParaRPr>
          </a:p>
        </p:txBody>
      </p:sp>
      <p:sp>
        <p:nvSpPr>
          <p:cNvPr id="4915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3674" eaLnBrk="0" hangingPunct="0">
              <a:defRPr sz="2300">
                <a:solidFill>
                  <a:schemeClr val="tx1"/>
                </a:solidFill>
                <a:latin typeface="Arial" pitchFamily="34" charset="0"/>
                <a:ea typeface="ＭＳ Ｐゴシック" pitchFamily="34" charset="-128"/>
              </a:defRPr>
            </a:lvl1pPr>
            <a:lvl2pPr marL="722296" indent="-277806" defTabSz="913674" eaLnBrk="0" hangingPunct="0">
              <a:defRPr sz="2300">
                <a:solidFill>
                  <a:schemeClr val="tx1"/>
                </a:solidFill>
                <a:latin typeface="Arial" pitchFamily="34" charset="0"/>
                <a:ea typeface="ＭＳ Ｐゴシック" pitchFamily="34" charset="-128"/>
              </a:defRPr>
            </a:lvl2pPr>
            <a:lvl3pPr marL="1111225" indent="-222245" defTabSz="913674" eaLnBrk="0" hangingPunct="0">
              <a:defRPr sz="2300">
                <a:solidFill>
                  <a:schemeClr val="tx1"/>
                </a:solidFill>
                <a:latin typeface="Arial" pitchFamily="34" charset="0"/>
                <a:ea typeface="ＭＳ Ｐゴシック" pitchFamily="34" charset="-128"/>
              </a:defRPr>
            </a:lvl3pPr>
            <a:lvl4pPr marL="1555714" indent="-222245" defTabSz="913674" eaLnBrk="0" hangingPunct="0">
              <a:defRPr sz="2300">
                <a:solidFill>
                  <a:schemeClr val="tx1"/>
                </a:solidFill>
                <a:latin typeface="Arial" pitchFamily="34" charset="0"/>
                <a:ea typeface="ＭＳ Ｐゴシック" pitchFamily="34" charset="-128"/>
              </a:defRPr>
            </a:lvl4pPr>
            <a:lvl5pPr marL="2000204" indent="-222245" defTabSz="913674" eaLnBrk="0" hangingPunct="0">
              <a:defRPr sz="2300">
                <a:solidFill>
                  <a:schemeClr val="tx1"/>
                </a:solidFill>
                <a:latin typeface="Arial" pitchFamily="34" charset="0"/>
                <a:ea typeface="ＭＳ Ｐゴシック" pitchFamily="34" charset="-128"/>
              </a:defRPr>
            </a:lvl5pPr>
            <a:lvl6pPr marL="2444694" indent="-222245" defTabSz="913674" eaLnBrk="0" fontAlgn="base" hangingPunct="0">
              <a:spcBef>
                <a:spcPct val="0"/>
              </a:spcBef>
              <a:spcAft>
                <a:spcPct val="0"/>
              </a:spcAft>
              <a:defRPr sz="2300">
                <a:solidFill>
                  <a:schemeClr val="tx1"/>
                </a:solidFill>
                <a:latin typeface="Arial" pitchFamily="34" charset="0"/>
                <a:ea typeface="ＭＳ Ｐゴシック" pitchFamily="34" charset="-128"/>
              </a:defRPr>
            </a:lvl6pPr>
            <a:lvl7pPr marL="2889184" indent="-222245" defTabSz="913674" eaLnBrk="0" fontAlgn="base" hangingPunct="0">
              <a:spcBef>
                <a:spcPct val="0"/>
              </a:spcBef>
              <a:spcAft>
                <a:spcPct val="0"/>
              </a:spcAft>
              <a:defRPr sz="2300">
                <a:solidFill>
                  <a:schemeClr val="tx1"/>
                </a:solidFill>
                <a:latin typeface="Arial" pitchFamily="34" charset="0"/>
                <a:ea typeface="ＭＳ Ｐゴシック" pitchFamily="34" charset="-128"/>
              </a:defRPr>
            </a:lvl7pPr>
            <a:lvl8pPr marL="3333674" indent="-222245" defTabSz="913674" eaLnBrk="0" fontAlgn="base" hangingPunct="0">
              <a:spcBef>
                <a:spcPct val="0"/>
              </a:spcBef>
              <a:spcAft>
                <a:spcPct val="0"/>
              </a:spcAft>
              <a:defRPr sz="2300">
                <a:solidFill>
                  <a:schemeClr val="tx1"/>
                </a:solidFill>
                <a:latin typeface="Arial" pitchFamily="34" charset="0"/>
                <a:ea typeface="ＭＳ Ｐゴシック" pitchFamily="34" charset="-128"/>
              </a:defRPr>
            </a:lvl8pPr>
            <a:lvl9pPr marL="3778164" indent="-222245" defTabSz="913674" eaLnBrk="0" fontAlgn="base" hangingPunct="0">
              <a:spcBef>
                <a:spcPct val="0"/>
              </a:spcBef>
              <a:spcAft>
                <a:spcPct val="0"/>
              </a:spcAft>
              <a:defRPr sz="2300">
                <a:solidFill>
                  <a:schemeClr val="tx1"/>
                </a:solidFill>
                <a:latin typeface="Arial" pitchFamily="34" charset="0"/>
                <a:ea typeface="ＭＳ Ｐゴシック" pitchFamily="34" charset="-128"/>
              </a:defRPr>
            </a:lvl9pPr>
          </a:lstStyle>
          <a:p>
            <a:pPr eaLnBrk="1" hangingPunct="1"/>
            <a:fld id="{53A66865-09A9-4379-A726-5BC8809A87D2}" type="slidenum">
              <a:rPr lang="en-US" sz="1200"/>
              <a:pPr eaLnBrk="1" hangingPunct="1"/>
              <a:t>13</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Arial" pitchFamily="34" charset="0"/>
              <a:ea typeface="ＭＳ Ｐゴシック" pitchFamily="34" charset="-128"/>
            </a:endParaRPr>
          </a:p>
        </p:txBody>
      </p:sp>
      <p:sp>
        <p:nvSpPr>
          <p:cNvPr id="4915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3674" eaLnBrk="0" hangingPunct="0">
              <a:defRPr sz="2300">
                <a:solidFill>
                  <a:schemeClr val="tx1"/>
                </a:solidFill>
                <a:latin typeface="Arial" pitchFamily="34" charset="0"/>
                <a:ea typeface="ＭＳ Ｐゴシック" pitchFamily="34" charset="-128"/>
              </a:defRPr>
            </a:lvl1pPr>
            <a:lvl2pPr marL="722296" indent="-277806" defTabSz="913674" eaLnBrk="0" hangingPunct="0">
              <a:defRPr sz="2300">
                <a:solidFill>
                  <a:schemeClr val="tx1"/>
                </a:solidFill>
                <a:latin typeface="Arial" pitchFamily="34" charset="0"/>
                <a:ea typeface="ＭＳ Ｐゴシック" pitchFamily="34" charset="-128"/>
              </a:defRPr>
            </a:lvl2pPr>
            <a:lvl3pPr marL="1111225" indent="-222245" defTabSz="913674" eaLnBrk="0" hangingPunct="0">
              <a:defRPr sz="2300">
                <a:solidFill>
                  <a:schemeClr val="tx1"/>
                </a:solidFill>
                <a:latin typeface="Arial" pitchFamily="34" charset="0"/>
                <a:ea typeface="ＭＳ Ｐゴシック" pitchFamily="34" charset="-128"/>
              </a:defRPr>
            </a:lvl3pPr>
            <a:lvl4pPr marL="1555714" indent="-222245" defTabSz="913674" eaLnBrk="0" hangingPunct="0">
              <a:defRPr sz="2300">
                <a:solidFill>
                  <a:schemeClr val="tx1"/>
                </a:solidFill>
                <a:latin typeface="Arial" pitchFamily="34" charset="0"/>
                <a:ea typeface="ＭＳ Ｐゴシック" pitchFamily="34" charset="-128"/>
              </a:defRPr>
            </a:lvl4pPr>
            <a:lvl5pPr marL="2000204" indent="-222245" defTabSz="913674" eaLnBrk="0" hangingPunct="0">
              <a:defRPr sz="2300">
                <a:solidFill>
                  <a:schemeClr val="tx1"/>
                </a:solidFill>
                <a:latin typeface="Arial" pitchFamily="34" charset="0"/>
                <a:ea typeface="ＭＳ Ｐゴシック" pitchFamily="34" charset="-128"/>
              </a:defRPr>
            </a:lvl5pPr>
            <a:lvl6pPr marL="2444694" indent="-222245" defTabSz="913674" eaLnBrk="0" fontAlgn="base" hangingPunct="0">
              <a:spcBef>
                <a:spcPct val="0"/>
              </a:spcBef>
              <a:spcAft>
                <a:spcPct val="0"/>
              </a:spcAft>
              <a:defRPr sz="2300">
                <a:solidFill>
                  <a:schemeClr val="tx1"/>
                </a:solidFill>
                <a:latin typeface="Arial" pitchFamily="34" charset="0"/>
                <a:ea typeface="ＭＳ Ｐゴシック" pitchFamily="34" charset="-128"/>
              </a:defRPr>
            </a:lvl6pPr>
            <a:lvl7pPr marL="2889184" indent="-222245" defTabSz="913674" eaLnBrk="0" fontAlgn="base" hangingPunct="0">
              <a:spcBef>
                <a:spcPct val="0"/>
              </a:spcBef>
              <a:spcAft>
                <a:spcPct val="0"/>
              </a:spcAft>
              <a:defRPr sz="2300">
                <a:solidFill>
                  <a:schemeClr val="tx1"/>
                </a:solidFill>
                <a:latin typeface="Arial" pitchFamily="34" charset="0"/>
                <a:ea typeface="ＭＳ Ｐゴシック" pitchFamily="34" charset="-128"/>
              </a:defRPr>
            </a:lvl7pPr>
            <a:lvl8pPr marL="3333674" indent="-222245" defTabSz="913674" eaLnBrk="0" fontAlgn="base" hangingPunct="0">
              <a:spcBef>
                <a:spcPct val="0"/>
              </a:spcBef>
              <a:spcAft>
                <a:spcPct val="0"/>
              </a:spcAft>
              <a:defRPr sz="2300">
                <a:solidFill>
                  <a:schemeClr val="tx1"/>
                </a:solidFill>
                <a:latin typeface="Arial" pitchFamily="34" charset="0"/>
                <a:ea typeface="ＭＳ Ｐゴシック" pitchFamily="34" charset="-128"/>
              </a:defRPr>
            </a:lvl8pPr>
            <a:lvl9pPr marL="3778164" indent="-222245" defTabSz="913674" eaLnBrk="0" fontAlgn="base" hangingPunct="0">
              <a:spcBef>
                <a:spcPct val="0"/>
              </a:spcBef>
              <a:spcAft>
                <a:spcPct val="0"/>
              </a:spcAft>
              <a:defRPr sz="2300">
                <a:solidFill>
                  <a:schemeClr val="tx1"/>
                </a:solidFill>
                <a:latin typeface="Arial" pitchFamily="34" charset="0"/>
                <a:ea typeface="ＭＳ Ｐゴシック" pitchFamily="34" charset="-128"/>
              </a:defRPr>
            </a:lvl9pPr>
          </a:lstStyle>
          <a:p>
            <a:pPr eaLnBrk="1" hangingPunct="1"/>
            <a:fld id="{53A66865-09A9-4379-A726-5BC8809A87D2}" type="slidenum">
              <a:rPr lang="en-US" sz="1200"/>
              <a:pPr eaLnBrk="1" hangingPunct="1"/>
              <a:t>15</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lv-LV"/>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0640501-21BE-174B-B8F5-B506F7120D43}" type="datetimeFigureOut">
              <a:rPr lang="en-US"/>
              <a:pPr>
                <a:defRPr/>
              </a:pPr>
              <a:t>5/30/2022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0A4CBA-7309-E04F-A80C-4FAB57A51EAB}" type="slidenum">
              <a:rPr lang="en-US"/>
              <a:pPr>
                <a:defRPr/>
              </a:pPr>
              <a:t>‹#›</a:t>
            </a:fld>
            <a:endParaRPr lang="en-US"/>
          </a:p>
        </p:txBody>
      </p:sp>
    </p:spTree>
    <p:extLst>
      <p:ext uri="{BB962C8B-B14F-4D97-AF65-F5344CB8AC3E}">
        <p14:creationId xmlns:p14="http://schemas.microsoft.com/office/powerpoint/2010/main" val="2720971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Date Placeholder 3"/>
          <p:cNvSpPr>
            <a:spLocks noGrp="1"/>
          </p:cNvSpPr>
          <p:nvPr>
            <p:ph type="dt" sz="half" idx="10"/>
          </p:nvPr>
        </p:nvSpPr>
        <p:spPr/>
        <p:txBody>
          <a:bodyPr/>
          <a:lstStyle>
            <a:lvl1pPr>
              <a:defRPr/>
            </a:lvl1pPr>
          </a:lstStyle>
          <a:p>
            <a:pPr>
              <a:defRPr/>
            </a:pPr>
            <a:fld id="{C3BA3181-EB39-2544-B711-477BC42AA17A}" type="datetimeFigureOut">
              <a:rPr lang="en-US"/>
              <a:pPr>
                <a:defRPr/>
              </a:pPr>
              <a:t>5/30/2022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0D1CCF-04FD-1A4D-9372-310FB0C38386}" type="slidenum">
              <a:rPr lang="en-US"/>
              <a:pPr>
                <a:defRPr/>
              </a:pPr>
              <a:t>‹#›</a:t>
            </a:fld>
            <a:endParaRPr lang="en-US"/>
          </a:p>
        </p:txBody>
      </p:sp>
    </p:spTree>
    <p:extLst>
      <p:ext uri="{BB962C8B-B14F-4D97-AF65-F5344CB8AC3E}">
        <p14:creationId xmlns:p14="http://schemas.microsoft.com/office/powerpoint/2010/main" val="3578930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lv-LV"/>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Date Placeholder 3"/>
          <p:cNvSpPr>
            <a:spLocks noGrp="1"/>
          </p:cNvSpPr>
          <p:nvPr>
            <p:ph type="dt" sz="half" idx="10"/>
          </p:nvPr>
        </p:nvSpPr>
        <p:spPr/>
        <p:txBody>
          <a:bodyPr/>
          <a:lstStyle>
            <a:lvl1pPr>
              <a:defRPr/>
            </a:lvl1pPr>
          </a:lstStyle>
          <a:p>
            <a:pPr>
              <a:defRPr/>
            </a:pPr>
            <a:fld id="{329EE551-37BF-9141-88F8-0390CCE7F608}" type="datetimeFigureOut">
              <a:rPr lang="en-US"/>
              <a:pPr>
                <a:defRPr/>
              </a:pPr>
              <a:t>5/30/2022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8A7B86-88AB-764B-B980-0EC4F55FF012}" type="slidenum">
              <a:rPr lang="en-US"/>
              <a:pPr>
                <a:defRPr/>
              </a:pPr>
              <a:t>‹#›</a:t>
            </a:fld>
            <a:endParaRPr lang="en-US"/>
          </a:p>
        </p:txBody>
      </p:sp>
    </p:spTree>
    <p:extLst>
      <p:ext uri="{BB962C8B-B14F-4D97-AF65-F5344CB8AC3E}">
        <p14:creationId xmlns:p14="http://schemas.microsoft.com/office/powerpoint/2010/main" val="1920700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US"/>
          </a:p>
        </p:txBody>
      </p:sp>
      <p:sp>
        <p:nvSpPr>
          <p:cNvPr id="3" name="Content Placeholder 2"/>
          <p:cNvSpPr>
            <a:spLocks noGrp="1"/>
          </p:cNvSpPr>
          <p:nvPr>
            <p:ph idx="1"/>
          </p:nvPr>
        </p:nvSpPr>
        <p:spPr/>
        <p:txBody>
          <a:body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Date Placeholder 3"/>
          <p:cNvSpPr>
            <a:spLocks noGrp="1"/>
          </p:cNvSpPr>
          <p:nvPr>
            <p:ph type="dt" sz="half" idx="10"/>
          </p:nvPr>
        </p:nvSpPr>
        <p:spPr/>
        <p:txBody>
          <a:bodyPr/>
          <a:lstStyle>
            <a:lvl1pPr>
              <a:defRPr/>
            </a:lvl1pPr>
          </a:lstStyle>
          <a:p>
            <a:pPr>
              <a:defRPr/>
            </a:pPr>
            <a:fld id="{855FA02F-B951-B349-977A-24C86C7301F6}" type="datetimeFigureOut">
              <a:rPr lang="en-US"/>
              <a:pPr>
                <a:defRPr/>
              </a:pPr>
              <a:t>5/30/2022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959CC4-EC76-F849-AA10-D85EA9510B7F}" type="slidenum">
              <a:rPr lang="en-US"/>
              <a:pPr>
                <a:defRPr/>
              </a:pPr>
              <a:t>‹#›</a:t>
            </a:fld>
            <a:endParaRPr lang="en-US"/>
          </a:p>
        </p:txBody>
      </p:sp>
    </p:spTree>
    <p:extLst>
      <p:ext uri="{BB962C8B-B14F-4D97-AF65-F5344CB8AC3E}">
        <p14:creationId xmlns:p14="http://schemas.microsoft.com/office/powerpoint/2010/main" val="730859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lv-LV"/>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Click to edit Master text styles</a:t>
            </a:r>
          </a:p>
        </p:txBody>
      </p:sp>
      <p:sp>
        <p:nvSpPr>
          <p:cNvPr id="4" name="Date Placeholder 3"/>
          <p:cNvSpPr>
            <a:spLocks noGrp="1"/>
          </p:cNvSpPr>
          <p:nvPr>
            <p:ph type="dt" sz="half" idx="10"/>
          </p:nvPr>
        </p:nvSpPr>
        <p:spPr/>
        <p:txBody>
          <a:bodyPr/>
          <a:lstStyle>
            <a:lvl1pPr>
              <a:defRPr/>
            </a:lvl1pPr>
          </a:lstStyle>
          <a:p>
            <a:pPr>
              <a:defRPr/>
            </a:pPr>
            <a:fld id="{3B6ECF49-C84B-6248-9516-769610244915}" type="datetimeFigureOut">
              <a:rPr lang="en-US"/>
              <a:pPr>
                <a:defRPr/>
              </a:pPr>
              <a:t>5/30/2022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BA0AFB-DC56-434D-A525-B78F9EDE3734}" type="slidenum">
              <a:rPr lang="en-US"/>
              <a:pPr>
                <a:defRPr/>
              </a:pPr>
              <a:t>‹#›</a:t>
            </a:fld>
            <a:endParaRPr lang="en-US"/>
          </a:p>
        </p:txBody>
      </p:sp>
    </p:spTree>
    <p:extLst>
      <p:ext uri="{BB962C8B-B14F-4D97-AF65-F5344CB8AC3E}">
        <p14:creationId xmlns:p14="http://schemas.microsoft.com/office/powerpoint/2010/main" val="171103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5" name="Date Placeholder 3"/>
          <p:cNvSpPr>
            <a:spLocks noGrp="1"/>
          </p:cNvSpPr>
          <p:nvPr>
            <p:ph type="dt" sz="half" idx="10"/>
          </p:nvPr>
        </p:nvSpPr>
        <p:spPr/>
        <p:txBody>
          <a:bodyPr/>
          <a:lstStyle>
            <a:lvl1pPr>
              <a:defRPr/>
            </a:lvl1pPr>
          </a:lstStyle>
          <a:p>
            <a:pPr>
              <a:defRPr/>
            </a:pPr>
            <a:fld id="{B1057793-02C7-904E-9781-796B51B05F2F}" type="datetimeFigureOut">
              <a:rPr lang="en-US"/>
              <a:pPr>
                <a:defRPr/>
              </a:pPr>
              <a:t>5/30/2022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74AF26-52BC-D547-811B-3EFF517766EE}" type="slidenum">
              <a:rPr lang="en-US"/>
              <a:pPr>
                <a:defRPr/>
              </a:pPr>
              <a:t>‹#›</a:t>
            </a:fld>
            <a:endParaRPr lang="en-US"/>
          </a:p>
        </p:txBody>
      </p:sp>
    </p:spTree>
    <p:extLst>
      <p:ext uri="{BB962C8B-B14F-4D97-AF65-F5344CB8AC3E}">
        <p14:creationId xmlns:p14="http://schemas.microsoft.com/office/powerpoint/2010/main" val="127273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v-LV"/>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7" name="Date Placeholder 3"/>
          <p:cNvSpPr>
            <a:spLocks noGrp="1"/>
          </p:cNvSpPr>
          <p:nvPr>
            <p:ph type="dt" sz="half" idx="10"/>
          </p:nvPr>
        </p:nvSpPr>
        <p:spPr/>
        <p:txBody>
          <a:bodyPr/>
          <a:lstStyle>
            <a:lvl1pPr>
              <a:defRPr/>
            </a:lvl1pPr>
          </a:lstStyle>
          <a:p>
            <a:pPr>
              <a:defRPr/>
            </a:pPr>
            <a:fld id="{96A65D93-03E7-C647-A4C1-FCE8340E52AA}" type="datetimeFigureOut">
              <a:rPr lang="en-US"/>
              <a:pPr>
                <a:defRPr/>
              </a:pPr>
              <a:t>5/30/2022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B627E92-C13F-4648-9EBD-5F306A882BFB}" type="slidenum">
              <a:rPr lang="en-US"/>
              <a:pPr>
                <a:defRPr/>
              </a:pPr>
              <a:t>‹#›</a:t>
            </a:fld>
            <a:endParaRPr lang="en-US"/>
          </a:p>
        </p:txBody>
      </p:sp>
    </p:spTree>
    <p:extLst>
      <p:ext uri="{BB962C8B-B14F-4D97-AF65-F5344CB8AC3E}">
        <p14:creationId xmlns:p14="http://schemas.microsoft.com/office/powerpoint/2010/main" val="4023857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0A5A647-FAA9-6D46-80B3-105275E8D067}" type="datetimeFigureOut">
              <a:rPr lang="en-US"/>
              <a:pPr>
                <a:defRPr/>
              </a:pPr>
              <a:t>5/30/2022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E16ACB0-B3F8-6B4B-B50C-6EC617363ACF}" type="slidenum">
              <a:rPr lang="en-US"/>
              <a:pPr>
                <a:defRPr/>
              </a:pPr>
              <a:t>‹#›</a:t>
            </a:fld>
            <a:endParaRPr lang="en-US"/>
          </a:p>
        </p:txBody>
      </p:sp>
    </p:spTree>
    <p:extLst>
      <p:ext uri="{BB962C8B-B14F-4D97-AF65-F5344CB8AC3E}">
        <p14:creationId xmlns:p14="http://schemas.microsoft.com/office/powerpoint/2010/main" val="2405200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597EB6-67E3-B54F-BA09-28278F33BE7C}" type="datetimeFigureOut">
              <a:rPr lang="en-US"/>
              <a:pPr>
                <a:defRPr/>
              </a:pPr>
              <a:t>5/30/2022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2F964C7-FB89-9E43-AB7F-54D04C9F45C7}" type="slidenum">
              <a:rPr lang="en-US"/>
              <a:pPr>
                <a:defRPr/>
              </a:pPr>
              <a:t>‹#›</a:t>
            </a:fld>
            <a:endParaRPr lang="en-US"/>
          </a:p>
        </p:txBody>
      </p:sp>
    </p:spTree>
    <p:extLst>
      <p:ext uri="{BB962C8B-B14F-4D97-AF65-F5344CB8AC3E}">
        <p14:creationId xmlns:p14="http://schemas.microsoft.com/office/powerpoint/2010/main" val="3159541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lv-LV"/>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Click to edit Master text styles</a:t>
            </a:r>
          </a:p>
        </p:txBody>
      </p:sp>
      <p:sp>
        <p:nvSpPr>
          <p:cNvPr id="5" name="Date Placeholder 3"/>
          <p:cNvSpPr>
            <a:spLocks noGrp="1"/>
          </p:cNvSpPr>
          <p:nvPr>
            <p:ph type="dt" sz="half" idx="10"/>
          </p:nvPr>
        </p:nvSpPr>
        <p:spPr/>
        <p:txBody>
          <a:bodyPr/>
          <a:lstStyle>
            <a:lvl1pPr>
              <a:defRPr/>
            </a:lvl1pPr>
          </a:lstStyle>
          <a:p>
            <a:pPr>
              <a:defRPr/>
            </a:pPr>
            <a:fld id="{9D5EDF3B-293F-E34B-97B2-C934519A0079}" type="datetimeFigureOut">
              <a:rPr lang="en-US"/>
              <a:pPr>
                <a:defRPr/>
              </a:pPr>
              <a:t>5/30/2022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290F40-426C-3D43-A5E9-342B772CF5BE}" type="slidenum">
              <a:rPr lang="en-US"/>
              <a:pPr>
                <a:defRPr/>
              </a:pPr>
              <a:t>‹#›</a:t>
            </a:fld>
            <a:endParaRPr lang="en-US"/>
          </a:p>
        </p:txBody>
      </p:sp>
    </p:spTree>
    <p:extLst>
      <p:ext uri="{BB962C8B-B14F-4D97-AF65-F5344CB8AC3E}">
        <p14:creationId xmlns:p14="http://schemas.microsoft.com/office/powerpoint/2010/main" val="3048738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lv-LV"/>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Click to edit Master text styles</a:t>
            </a:r>
          </a:p>
        </p:txBody>
      </p:sp>
      <p:sp>
        <p:nvSpPr>
          <p:cNvPr id="5" name="Date Placeholder 3"/>
          <p:cNvSpPr>
            <a:spLocks noGrp="1"/>
          </p:cNvSpPr>
          <p:nvPr>
            <p:ph type="dt" sz="half" idx="10"/>
          </p:nvPr>
        </p:nvSpPr>
        <p:spPr/>
        <p:txBody>
          <a:bodyPr/>
          <a:lstStyle>
            <a:lvl1pPr>
              <a:defRPr/>
            </a:lvl1pPr>
          </a:lstStyle>
          <a:p>
            <a:pPr>
              <a:defRPr/>
            </a:pPr>
            <a:fld id="{CA0F5C3F-57CF-6642-9878-C21D10199104}" type="datetimeFigureOut">
              <a:rPr lang="en-US"/>
              <a:pPr>
                <a:defRPr/>
              </a:pPr>
              <a:t>5/30/2022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8D6202-A4C3-BC4E-BEF6-A67A6065BAB0}" type="slidenum">
              <a:rPr lang="en-US"/>
              <a:pPr>
                <a:defRPr/>
              </a:pPr>
              <a:t>‹#›</a:t>
            </a:fld>
            <a:endParaRPr lang="en-US"/>
          </a:p>
        </p:txBody>
      </p:sp>
    </p:spTree>
    <p:extLst>
      <p:ext uri="{BB962C8B-B14F-4D97-AF65-F5344CB8AC3E}">
        <p14:creationId xmlns:p14="http://schemas.microsoft.com/office/powerpoint/2010/main" val="1815141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3" descr="LKB6.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1"/>
            <a:ext cx="12192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950350" y="5600096"/>
            <a:ext cx="2128761" cy="62895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lv-LV"/>
              <a:t>Click to edit Master title style</a:t>
            </a:r>
            <a:endParaRPr lang="en-US"/>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41130168-8235-5F4C-9C6B-5899F7E1DB73}" type="datetimeFigureOut">
              <a:rPr lang="en-US"/>
              <a:pPr>
                <a:defRPr/>
              </a:pPr>
              <a:t>5/30/2022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1B3D3F62-2BA8-DE49-BD56-35D98F38EE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tiff"/></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1.bin"/><Relationship Id="rId1" Type="http://schemas.openxmlformats.org/officeDocument/2006/relationships/slideLayout" Target="../slideLayouts/slideLayout6.xml"/><Relationship Id="rId5" Type="http://schemas.openxmlformats.org/officeDocument/2006/relationships/image" Target="../media/image26.e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package" Target="../embeddings/Microsoft_Word_Document.docx"/><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6.xml"/><Relationship Id="rId7" Type="http://schemas.openxmlformats.org/officeDocument/2006/relationships/image" Target="../media/image4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jpeg"/><Relationship Id="rId5" Type="http://schemas.openxmlformats.org/officeDocument/2006/relationships/image" Target="../media/image39.png"/><Relationship Id="rId4" Type="http://schemas.openxmlformats.org/officeDocument/2006/relationships/package" Target="../embeddings/Microsoft_Word_Document2.docx"/></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928DC3-E6C7-4EA6-99D0-642E6DA26218}"/>
              </a:ext>
            </a:extLst>
          </p:cNvPr>
          <p:cNvPicPr>
            <a:picLocks noChangeAspect="1"/>
          </p:cNvPicPr>
          <p:nvPr/>
        </p:nvPicPr>
        <p:blipFill>
          <a:blip r:embed="rId3"/>
          <a:stretch>
            <a:fillRect/>
          </a:stretch>
        </p:blipFill>
        <p:spPr>
          <a:xfrm>
            <a:off x="4904128" y="249540"/>
            <a:ext cx="2383743" cy="713294"/>
          </a:xfrm>
          <a:prstGeom prst="rect">
            <a:avLst/>
          </a:prstGeom>
        </p:spPr>
      </p:pic>
      <p:pic>
        <p:nvPicPr>
          <p:cNvPr id="14340" name="Picture 1" descr="lu-logo-anglju760x26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33391" y="6258380"/>
            <a:ext cx="1535113"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D11B543-4A64-4D67-A5FA-143ADFEA9930}"/>
              </a:ext>
            </a:extLst>
          </p:cNvPr>
          <p:cNvPicPr>
            <a:picLocks noChangeAspect="1"/>
          </p:cNvPicPr>
          <p:nvPr/>
        </p:nvPicPr>
        <p:blipFill>
          <a:blip r:embed="rId5"/>
          <a:stretch>
            <a:fillRect/>
          </a:stretch>
        </p:blipFill>
        <p:spPr>
          <a:xfrm>
            <a:off x="0" y="0"/>
            <a:ext cx="12192000" cy="6858000"/>
          </a:xfrm>
          <a:prstGeom prst="rect">
            <a:avLst/>
          </a:prstGeom>
        </p:spPr>
      </p:pic>
      <p:sp>
        <p:nvSpPr>
          <p:cNvPr id="14338" name="Title 1"/>
          <p:cNvSpPr>
            <a:spLocks noGrp="1"/>
          </p:cNvSpPr>
          <p:nvPr>
            <p:ph type="ctrTitle"/>
          </p:nvPr>
        </p:nvSpPr>
        <p:spPr/>
        <p:txBody>
          <a:bodyPr/>
          <a:lstStyle/>
          <a:p>
            <a:pPr eaLnBrk="1" hangingPunct="1"/>
            <a:r>
              <a:rPr lang="lv-LV" sz="4000" b="1" dirty="0"/>
              <a:t>Reģeneratīvā medicīna</a:t>
            </a:r>
            <a:endParaRPr lang="en-US" sz="4000" b="1" dirty="0">
              <a:latin typeface="Calibri" charset="0"/>
            </a:endParaRPr>
          </a:p>
        </p:txBody>
      </p:sp>
      <p:sp>
        <p:nvSpPr>
          <p:cNvPr id="14339" name="Subtitle 2"/>
          <p:cNvSpPr>
            <a:spLocks noGrp="1"/>
          </p:cNvSpPr>
          <p:nvPr>
            <p:ph type="subTitle" idx="1"/>
          </p:nvPr>
        </p:nvSpPr>
        <p:spPr>
          <a:xfrm>
            <a:off x="2292263" y="3937808"/>
            <a:ext cx="7004137" cy="1752600"/>
          </a:xfrm>
        </p:spPr>
        <p:txBody>
          <a:bodyPr/>
          <a:lstStyle/>
          <a:p>
            <a:pPr eaLnBrk="1" hangingPunct="1"/>
            <a:r>
              <a:rPr lang="en-US" sz="2400" b="1" dirty="0" err="1">
                <a:solidFill>
                  <a:schemeClr val="tx1"/>
                </a:solidFill>
                <a:latin typeface="Calibri" charset="0"/>
              </a:rPr>
              <a:t>Profesors</a:t>
            </a:r>
            <a:r>
              <a:rPr lang="en-US" sz="2400" b="1" dirty="0">
                <a:solidFill>
                  <a:schemeClr val="tx1"/>
                </a:solidFill>
                <a:latin typeface="Calibri" charset="0"/>
              </a:rPr>
              <a:t> </a:t>
            </a:r>
            <a:r>
              <a:rPr lang="en-US" sz="2400" b="1" dirty="0" err="1">
                <a:solidFill>
                  <a:schemeClr val="tx1"/>
                </a:solidFill>
                <a:latin typeface="Calibri" charset="0"/>
              </a:rPr>
              <a:t>Andrejs</a:t>
            </a:r>
            <a:r>
              <a:rPr lang="en-US" sz="2400" b="1" dirty="0">
                <a:solidFill>
                  <a:schemeClr val="tx1"/>
                </a:solidFill>
                <a:latin typeface="Calibri" charset="0"/>
              </a:rPr>
              <a:t> </a:t>
            </a:r>
            <a:r>
              <a:rPr lang="en-US" sz="2400" b="1" dirty="0" err="1">
                <a:solidFill>
                  <a:schemeClr val="tx1"/>
                </a:solidFill>
                <a:latin typeface="Calibri" charset="0"/>
              </a:rPr>
              <a:t>Ērglis</a:t>
            </a:r>
            <a:endParaRPr lang="en-US" sz="2400" b="1" dirty="0">
              <a:solidFill>
                <a:schemeClr val="tx1"/>
              </a:solidFill>
              <a:latin typeface="Calibri" charset="0"/>
            </a:endParaRPr>
          </a:p>
          <a:p>
            <a:pPr eaLnBrk="1" hangingPunct="1"/>
            <a:r>
              <a:rPr lang="en-US" sz="2400" dirty="0" err="1">
                <a:solidFill>
                  <a:schemeClr val="tx1"/>
                </a:solidFill>
                <a:latin typeface="Calibri" charset="0"/>
              </a:rPr>
              <a:t>Latvijas</a:t>
            </a:r>
            <a:r>
              <a:rPr lang="en-US" sz="2400" dirty="0">
                <a:solidFill>
                  <a:schemeClr val="tx1"/>
                </a:solidFill>
                <a:latin typeface="Calibri" charset="0"/>
              </a:rPr>
              <a:t> </a:t>
            </a:r>
            <a:r>
              <a:rPr lang="en-US" sz="2400" dirty="0" err="1">
                <a:solidFill>
                  <a:schemeClr val="tx1"/>
                </a:solidFill>
                <a:latin typeface="Calibri" charset="0"/>
              </a:rPr>
              <a:t>Kardioloģijas</a:t>
            </a:r>
            <a:r>
              <a:rPr lang="en-US" sz="2400" dirty="0">
                <a:solidFill>
                  <a:schemeClr val="tx1"/>
                </a:solidFill>
                <a:latin typeface="Calibri" charset="0"/>
              </a:rPr>
              <a:t> </a:t>
            </a:r>
            <a:r>
              <a:rPr lang="en-US" sz="2400" dirty="0" err="1">
                <a:solidFill>
                  <a:schemeClr val="tx1"/>
                </a:solidFill>
                <a:latin typeface="Calibri" charset="0"/>
              </a:rPr>
              <a:t>centrs</a:t>
            </a:r>
            <a:r>
              <a:rPr lang="en-US" sz="2400" dirty="0">
                <a:solidFill>
                  <a:schemeClr val="tx1"/>
                </a:solidFill>
                <a:latin typeface="Calibri" charset="0"/>
              </a:rPr>
              <a:t>, Paula </a:t>
            </a:r>
            <a:r>
              <a:rPr lang="en-US" sz="2400" dirty="0" err="1">
                <a:solidFill>
                  <a:schemeClr val="tx1"/>
                </a:solidFill>
                <a:latin typeface="Calibri" charset="0"/>
              </a:rPr>
              <a:t>Stradiņa</a:t>
            </a:r>
            <a:r>
              <a:rPr lang="en-US" sz="2400" dirty="0">
                <a:solidFill>
                  <a:schemeClr val="tx1"/>
                </a:solidFill>
                <a:latin typeface="Calibri" charset="0"/>
              </a:rPr>
              <a:t> KUS</a:t>
            </a:r>
          </a:p>
          <a:p>
            <a:pPr eaLnBrk="1" hangingPunct="1"/>
            <a:r>
              <a:rPr lang="en-US" sz="2400" dirty="0">
                <a:solidFill>
                  <a:schemeClr val="tx1"/>
                </a:solidFill>
                <a:latin typeface="Calibri" charset="0"/>
              </a:rPr>
              <a:t>LU </a:t>
            </a:r>
            <a:r>
              <a:rPr lang="en-US" sz="2400" dirty="0" err="1">
                <a:solidFill>
                  <a:schemeClr val="tx1"/>
                </a:solidFill>
                <a:latin typeface="Calibri" charset="0"/>
              </a:rPr>
              <a:t>Kardioloģijas</a:t>
            </a:r>
            <a:r>
              <a:rPr lang="en-US" sz="2400" dirty="0">
                <a:solidFill>
                  <a:schemeClr val="tx1"/>
                </a:solidFill>
                <a:latin typeface="Calibri" charset="0"/>
              </a:rPr>
              <a:t> un </a:t>
            </a:r>
            <a:r>
              <a:rPr lang="en-US" sz="2400" dirty="0" err="1">
                <a:solidFill>
                  <a:schemeClr val="tx1"/>
                </a:solidFill>
                <a:latin typeface="Calibri" charset="0"/>
              </a:rPr>
              <a:t>reģeneratīvās</a:t>
            </a:r>
            <a:r>
              <a:rPr lang="en-US" sz="2400" dirty="0">
                <a:solidFill>
                  <a:schemeClr val="tx1"/>
                </a:solidFill>
                <a:latin typeface="Calibri" charset="0"/>
              </a:rPr>
              <a:t> </a:t>
            </a:r>
            <a:r>
              <a:rPr lang="en-US" sz="2400" dirty="0" err="1">
                <a:solidFill>
                  <a:schemeClr val="tx1"/>
                </a:solidFill>
                <a:latin typeface="Calibri" charset="0"/>
              </a:rPr>
              <a:t>medicīnas</a:t>
            </a:r>
            <a:r>
              <a:rPr lang="en-US" sz="2400" dirty="0">
                <a:solidFill>
                  <a:schemeClr val="tx1"/>
                </a:solidFill>
                <a:latin typeface="Calibri" charset="0"/>
              </a:rPr>
              <a:t> </a:t>
            </a:r>
            <a:r>
              <a:rPr lang="en-US" sz="2400" dirty="0" err="1">
                <a:solidFill>
                  <a:schemeClr val="tx1"/>
                </a:solidFill>
                <a:latin typeface="Calibri" charset="0"/>
              </a:rPr>
              <a:t>institūts</a:t>
            </a:r>
            <a:endParaRPr lang="en-US" sz="2400" dirty="0">
              <a:solidFill>
                <a:schemeClr val="tx1"/>
              </a:solidFill>
              <a:latin typeface="Calibri" charset="0"/>
            </a:endParaRPr>
          </a:p>
          <a:p>
            <a:pPr eaLnBrk="1" hangingPunct="1"/>
            <a:r>
              <a:rPr lang="en-US" sz="2400" dirty="0" err="1">
                <a:solidFill>
                  <a:schemeClr val="tx1"/>
                </a:solidFill>
                <a:latin typeface="Calibri" charset="0"/>
              </a:rPr>
              <a:t>Latvijas</a:t>
            </a:r>
            <a:r>
              <a:rPr lang="en-US" sz="2400" dirty="0">
                <a:solidFill>
                  <a:schemeClr val="tx1"/>
                </a:solidFill>
                <a:latin typeface="Calibri" charset="0"/>
              </a:rPr>
              <a:t> </a:t>
            </a:r>
            <a:r>
              <a:rPr lang="en-US" sz="2400" dirty="0" err="1">
                <a:solidFill>
                  <a:schemeClr val="tx1"/>
                </a:solidFill>
                <a:latin typeface="Calibri" charset="0"/>
              </a:rPr>
              <a:t>Kardiologu</a:t>
            </a:r>
            <a:r>
              <a:rPr lang="en-US" sz="2400" dirty="0">
                <a:solidFill>
                  <a:schemeClr val="tx1"/>
                </a:solidFill>
                <a:latin typeface="Calibri" charset="0"/>
              </a:rPr>
              <a:t> </a:t>
            </a:r>
            <a:r>
              <a:rPr lang="en-US" sz="2400" dirty="0" err="1">
                <a:solidFill>
                  <a:schemeClr val="tx1"/>
                </a:solidFill>
                <a:latin typeface="Calibri" charset="0"/>
              </a:rPr>
              <a:t>biedrība</a:t>
            </a:r>
            <a:endParaRPr lang="en-US" sz="2400" dirty="0">
              <a:solidFill>
                <a:schemeClr val="tx1"/>
              </a:solidFill>
              <a:latin typeface="Calibri" charset="0"/>
            </a:endParaRPr>
          </a:p>
        </p:txBody>
      </p:sp>
      <p:pic>
        <p:nvPicPr>
          <p:cNvPr id="65539" name="Picture 3" descr="C:\Users\SandaJ\Downloads\LKB_LOGO-0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1546" y="5755607"/>
            <a:ext cx="1648175" cy="10055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tradini_vizija_maza">
            <a:extLst>
              <a:ext uri="{FF2B5EF4-FFF2-40B4-BE49-F238E27FC236}">
                <a16:creationId xmlns:a16="http://schemas.microsoft.com/office/drawing/2014/main" id="{E22E0105-DED2-4930-BB0C-24A2CE949620}"/>
              </a:ext>
            </a:extLst>
          </p:cNvPr>
          <p:cNvPicPr>
            <a:picLocks noChangeAspect="1" noChangeArrowheads="1"/>
          </p:cNvPicPr>
          <p:nvPr/>
        </p:nvPicPr>
        <p:blipFill>
          <a:blip r:embed="rId7"/>
          <a:srcRect/>
          <a:stretch>
            <a:fillRect/>
          </a:stretch>
        </p:blipFill>
        <p:spPr bwMode="auto">
          <a:xfrm>
            <a:off x="9817388" y="5345269"/>
            <a:ext cx="2218528" cy="1233794"/>
          </a:xfrm>
          <a:prstGeom prst="rect">
            <a:avLst/>
          </a:prstGeom>
          <a:noFill/>
          <a:ln w="9525">
            <a:noFill/>
            <a:miter lim="800000"/>
            <a:headEnd/>
            <a:tailEnd/>
          </a:ln>
        </p:spPr>
      </p:pic>
      <p:pic>
        <p:nvPicPr>
          <p:cNvPr id="10" name="Picture 9">
            <a:extLst>
              <a:ext uri="{FF2B5EF4-FFF2-40B4-BE49-F238E27FC236}">
                <a16:creationId xmlns:a16="http://schemas.microsoft.com/office/drawing/2014/main" id="{C66B9700-3B8D-4251-901A-0151E847F131}"/>
              </a:ext>
            </a:extLst>
          </p:cNvPr>
          <p:cNvPicPr>
            <a:picLocks noChangeAspect="1"/>
          </p:cNvPicPr>
          <p:nvPr/>
        </p:nvPicPr>
        <p:blipFill>
          <a:blip r:embed="rId8"/>
          <a:stretch>
            <a:fillRect/>
          </a:stretch>
        </p:blipFill>
        <p:spPr>
          <a:xfrm>
            <a:off x="218072" y="5227153"/>
            <a:ext cx="1392656" cy="1470026"/>
          </a:xfrm>
          <a:prstGeom prst="rect">
            <a:avLst/>
          </a:prstGeom>
        </p:spPr>
      </p:pic>
      <p:pic>
        <p:nvPicPr>
          <p:cNvPr id="11" name="Picture 10">
            <a:extLst>
              <a:ext uri="{FF2B5EF4-FFF2-40B4-BE49-F238E27FC236}">
                <a16:creationId xmlns:a16="http://schemas.microsoft.com/office/drawing/2014/main" id="{8DA79A3A-7E0C-48D8-894F-C6C6EEAE6788}"/>
              </a:ext>
            </a:extLst>
          </p:cNvPr>
          <p:cNvPicPr>
            <a:picLocks noChangeAspect="1"/>
          </p:cNvPicPr>
          <p:nvPr/>
        </p:nvPicPr>
        <p:blipFill>
          <a:blip r:embed="rId9"/>
          <a:stretch>
            <a:fillRect/>
          </a:stretch>
        </p:blipFill>
        <p:spPr>
          <a:xfrm>
            <a:off x="304167" y="160821"/>
            <a:ext cx="2251568" cy="784909"/>
          </a:xfrm>
          <a:prstGeom prst="rect">
            <a:avLst/>
          </a:prstGeom>
        </p:spPr>
      </p:pic>
      <p:pic>
        <p:nvPicPr>
          <p:cNvPr id="12" name="Picture 11">
            <a:extLst>
              <a:ext uri="{FF2B5EF4-FFF2-40B4-BE49-F238E27FC236}">
                <a16:creationId xmlns:a16="http://schemas.microsoft.com/office/drawing/2014/main" id="{89995F52-534D-44C7-8766-BE45A9BE68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99775" y="-180707"/>
            <a:ext cx="1836141" cy="1836141"/>
          </a:xfrm>
          <a:prstGeom prst="rect">
            <a:avLst/>
          </a:prstGeom>
        </p:spPr>
      </p:pic>
    </p:spTree>
    <p:extLst>
      <p:ext uri="{BB962C8B-B14F-4D97-AF65-F5344CB8AC3E}">
        <p14:creationId xmlns:p14="http://schemas.microsoft.com/office/powerpoint/2010/main" val="1429052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2446"/>
            <a:ext cx="8229600" cy="1143000"/>
          </a:xfrm>
        </p:spPr>
        <p:txBody>
          <a:bodyPr>
            <a:noAutofit/>
          </a:bodyPr>
          <a:lstStyle/>
          <a:p>
            <a:r>
              <a:rPr lang="lv-LV" sz="2800" dirty="0"/>
              <a:t>Autologa mononukleāra cilmes šūnu transplantācija pēc akūta miokarda infarkta, kreisā kambara izsviedes frakcijas izmaiņas</a:t>
            </a:r>
            <a:r>
              <a:rPr lang="en-US" sz="2800" dirty="0"/>
              <a:t> (N=66 ,71%)</a:t>
            </a:r>
          </a:p>
        </p:txBody>
      </p:sp>
      <p:graphicFrame>
        <p:nvGraphicFramePr>
          <p:cNvPr id="4" name="Content Placeholder 3"/>
          <p:cNvGraphicFramePr>
            <a:graphicFrameLocks noGrp="1"/>
          </p:cNvGraphicFramePr>
          <p:nvPr>
            <p:ph idx="1"/>
          </p:nvPr>
        </p:nvGraphicFramePr>
        <p:xfrm>
          <a:off x="1981200" y="2196573"/>
          <a:ext cx="8229600" cy="4525963"/>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Connector 8"/>
          <p:cNvCxnSpPr/>
          <p:nvPr/>
        </p:nvCxnSpPr>
        <p:spPr>
          <a:xfrm>
            <a:off x="4785094" y="2387592"/>
            <a:ext cx="135466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785093" y="2387592"/>
            <a:ext cx="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139760" y="2387593"/>
            <a:ext cx="0" cy="3894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395628" y="1862650"/>
            <a:ext cx="257905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4395627" y="1862651"/>
            <a:ext cx="0" cy="14732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974680" y="1862650"/>
            <a:ext cx="0" cy="6773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571330" y="1476736"/>
            <a:ext cx="947157" cy="369332"/>
          </a:xfrm>
          <a:prstGeom prst="rect">
            <a:avLst/>
          </a:prstGeom>
          <a:noFill/>
        </p:spPr>
        <p:txBody>
          <a:bodyPr wrap="none" rtlCol="0">
            <a:spAutoFit/>
          </a:bodyPr>
          <a:lstStyle/>
          <a:p>
            <a:r>
              <a:rPr lang="en-US" dirty="0">
                <a:solidFill>
                  <a:srgbClr val="FF0000"/>
                </a:solidFill>
              </a:rPr>
              <a:t>p&lt;0.001</a:t>
            </a:r>
          </a:p>
        </p:txBody>
      </p:sp>
      <p:sp>
        <p:nvSpPr>
          <p:cNvPr id="13" name="TextBox 12"/>
          <p:cNvSpPr txBox="1"/>
          <p:nvPr/>
        </p:nvSpPr>
        <p:spPr>
          <a:xfrm>
            <a:off x="5097751" y="1998468"/>
            <a:ext cx="947157" cy="369332"/>
          </a:xfrm>
          <a:prstGeom prst="rect">
            <a:avLst/>
          </a:prstGeom>
          <a:noFill/>
        </p:spPr>
        <p:txBody>
          <a:bodyPr wrap="none" rtlCol="0">
            <a:spAutoFit/>
          </a:bodyPr>
          <a:lstStyle/>
          <a:p>
            <a:r>
              <a:rPr lang="en-US" dirty="0">
                <a:solidFill>
                  <a:srgbClr val="FF0000"/>
                </a:solidFill>
              </a:rPr>
              <a:t>p&lt;0.001</a:t>
            </a:r>
          </a:p>
        </p:txBody>
      </p:sp>
    </p:spTree>
    <p:extLst>
      <p:ext uri="{BB962C8B-B14F-4D97-AF65-F5344CB8AC3E}">
        <p14:creationId xmlns:p14="http://schemas.microsoft.com/office/powerpoint/2010/main" val="3075380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2446"/>
            <a:ext cx="8229600" cy="1143000"/>
          </a:xfrm>
        </p:spPr>
        <p:txBody>
          <a:bodyPr>
            <a:noAutofit/>
          </a:bodyPr>
          <a:lstStyle/>
          <a:p>
            <a:r>
              <a:rPr lang="lv-LV" sz="2800" dirty="0"/>
              <a:t>Autologa mononukleāra cilmes šūnu transplantācija pie sirds mazspējas, kreisā kambara izsviedes frakcijas izmaiņas</a:t>
            </a:r>
            <a:r>
              <a:rPr lang="en-US" sz="2800" dirty="0"/>
              <a:t>(N=9, 62%)</a:t>
            </a:r>
          </a:p>
        </p:txBody>
      </p:sp>
      <p:graphicFrame>
        <p:nvGraphicFramePr>
          <p:cNvPr id="4" name="Content Placeholder 3"/>
          <p:cNvGraphicFramePr>
            <a:graphicFrameLocks noGrp="1"/>
          </p:cNvGraphicFramePr>
          <p:nvPr>
            <p:ph idx="1"/>
          </p:nvPr>
        </p:nvGraphicFramePr>
        <p:xfrm>
          <a:off x="2088840" y="2291789"/>
          <a:ext cx="8229600" cy="4525963"/>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Connector 8"/>
          <p:cNvCxnSpPr/>
          <p:nvPr/>
        </p:nvCxnSpPr>
        <p:spPr>
          <a:xfrm>
            <a:off x="4892734" y="2482808"/>
            <a:ext cx="135466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892733" y="2482808"/>
            <a:ext cx="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247400" y="2482809"/>
            <a:ext cx="0" cy="3894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03268" y="1957866"/>
            <a:ext cx="257905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4503267" y="1957867"/>
            <a:ext cx="0" cy="14732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7082320" y="1957866"/>
            <a:ext cx="0" cy="6773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678970" y="1571952"/>
            <a:ext cx="830163" cy="369332"/>
          </a:xfrm>
          <a:prstGeom prst="rect">
            <a:avLst/>
          </a:prstGeom>
          <a:noFill/>
        </p:spPr>
        <p:txBody>
          <a:bodyPr wrap="none" rtlCol="0">
            <a:spAutoFit/>
          </a:bodyPr>
          <a:lstStyle/>
          <a:p>
            <a:r>
              <a:rPr lang="en-US" dirty="0">
                <a:solidFill>
                  <a:srgbClr val="FF0000"/>
                </a:solidFill>
              </a:rPr>
              <a:t>p=0.44</a:t>
            </a:r>
          </a:p>
        </p:txBody>
      </p:sp>
      <p:sp>
        <p:nvSpPr>
          <p:cNvPr id="13" name="TextBox 12"/>
          <p:cNvSpPr txBox="1"/>
          <p:nvPr/>
        </p:nvSpPr>
        <p:spPr>
          <a:xfrm>
            <a:off x="5205390" y="2093684"/>
            <a:ext cx="713168" cy="369332"/>
          </a:xfrm>
          <a:prstGeom prst="rect">
            <a:avLst/>
          </a:prstGeom>
          <a:noFill/>
        </p:spPr>
        <p:txBody>
          <a:bodyPr wrap="none" rtlCol="0">
            <a:spAutoFit/>
          </a:bodyPr>
          <a:lstStyle/>
          <a:p>
            <a:r>
              <a:rPr lang="en-US" dirty="0">
                <a:solidFill>
                  <a:srgbClr val="FF0000"/>
                </a:solidFill>
              </a:rPr>
              <a:t>p=0.7</a:t>
            </a:r>
          </a:p>
        </p:txBody>
      </p:sp>
    </p:spTree>
    <p:extLst>
      <p:ext uri="{BB962C8B-B14F-4D97-AF65-F5344CB8AC3E}">
        <p14:creationId xmlns:p14="http://schemas.microsoft.com/office/powerpoint/2010/main" val="1409868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z="4000" dirty="0"/>
              <a:t>Cilmes šūnu terapija Latvijā bērniem ar idiopātisku dilatācijas kardiomiopātiju</a:t>
            </a:r>
          </a:p>
        </p:txBody>
      </p:sp>
      <p:sp>
        <p:nvSpPr>
          <p:cNvPr id="3" name="Content Placeholder 2"/>
          <p:cNvSpPr>
            <a:spLocks noGrp="1"/>
          </p:cNvSpPr>
          <p:nvPr>
            <p:ph idx="1"/>
          </p:nvPr>
        </p:nvSpPr>
        <p:spPr>
          <a:xfrm>
            <a:off x="4225637" y="1600201"/>
            <a:ext cx="5985163" cy="1190147"/>
          </a:xfrm>
        </p:spPr>
        <p:txBody>
          <a:bodyPr/>
          <a:lstStyle/>
          <a:p>
            <a:r>
              <a:rPr lang="lv-LV" sz="2400" dirty="0"/>
              <a:t>Autologa kaulu smadzeņu mononukleāro cilmes šūnu transkutāna intramiokardiāla implantācija kā pirmo reizi pasaulē tika veikta Latvijā 2009. gadā </a:t>
            </a:r>
          </a:p>
        </p:txBody>
      </p:sp>
      <p:pic>
        <p:nvPicPr>
          <p:cNvPr id="4" name="Picture 3" descr="Screen Shot 2015-10-18 at 21.22.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2765" y="3399906"/>
            <a:ext cx="5522799" cy="3033459"/>
          </a:xfrm>
          <a:prstGeom prst="rect">
            <a:avLst/>
          </a:prstGeom>
        </p:spPr>
      </p:pic>
      <p:sp>
        <p:nvSpPr>
          <p:cNvPr id="5" name="TextBox 4"/>
          <p:cNvSpPr txBox="1"/>
          <p:nvPr/>
        </p:nvSpPr>
        <p:spPr>
          <a:xfrm>
            <a:off x="1524000" y="6589144"/>
            <a:ext cx="2100204" cy="307777"/>
          </a:xfrm>
          <a:prstGeom prst="rect">
            <a:avLst/>
          </a:prstGeom>
          <a:noFill/>
        </p:spPr>
        <p:txBody>
          <a:bodyPr wrap="none" rtlCol="0">
            <a:spAutoFit/>
          </a:bodyPr>
          <a:lstStyle/>
          <a:p>
            <a:r>
              <a:rPr lang="en-US" sz="1400" i="1" dirty="0" err="1"/>
              <a:t>Latvijas</a:t>
            </a:r>
            <a:r>
              <a:rPr lang="en-US" sz="1400" i="1" dirty="0"/>
              <a:t> </a:t>
            </a:r>
            <a:r>
              <a:rPr lang="en-US" sz="1400" i="1" dirty="0" err="1"/>
              <a:t>ārsts</a:t>
            </a:r>
            <a:r>
              <a:rPr lang="en-US" sz="1400" i="1" dirty="0"/>
              <a:t>, 2015:marts</a:t>
            </a:r>
          </a:p>
        </p:txBody>
      </p:sp>
      <p:sp>
        <p:nvSpPr>
          <p:cNvPr id="6" name="Rectangle 5"/>
          <p:cNvSpPr/>
          <p:nvPr/>
        </p:nvSpPr>
        <p:spPr>
          <a:xfrm>
            <a:off x="1692953" y="1595021"/>
            <a:ext cx="2452254" cy="4616648"/>
          </a:xfrm>
          <a:prstGeom prst="rect">
            <a:avLst/>
          </a:prstGeom>
        </p:spPr>
        <p:txBody>
          <a:bodyPr wrap="square">
            <a:spAutoFit/>
          </a:bodyPr>
          <a:lstStyle/>
          <a:p>
            <a:r>
              <a:rPr lang="lv-LV" sz="1400" dirty="0"/>
              <a:t>Biežākais sirds mazspējas iemesls bērnu vecumā ir dilatācijas kardiomiopātija (DKMP)</a:t>
            </a:r>
          </a:p>
          <a:p>
            <a:endParaRPr lang="lv-LV" sz="1400" dirty="0"/>
          </a:p>
          <a:p>
            <a:r>
              <a:rPr lang="lv-LV" sz="1400" dirty="0"/>
              <a:t>ASV reģistrā DKMP incedence ir 100’000 bērnu populācijas valstī (0.57% gadījumi) vecumā līdz 18 gadiem</a:t>
            </a:r>
          </a:p>
          <a:p>
            <a:endParaRPr lang="lv-LV" sz="1400" dirty="0"/>
          </a:p>
          <a:p>
            <a:r>
              <a:rPr lang="lv-LV" sz="1400" dirty="0"/>
              <a:t>Visbiežāk DKM bērniem konstatē līdz viena gada vecumam un 34% gadījumu ir skaidrs izraisītājs, 40% pacientu ir rezistenti pret medikamentozo terapiju</a:t>
            </a:r>
          </a:p>
          <a:p>
            <a:endParaRPr lang="lv-LV" sz="1400" dirty="0"/>
          </a:p>
          <a:p>
            <a:r>
              <a:rPr lang="lv-LV" sz="1400" dirty="0"/>
              <a:t>Mirstība līdz 1 gada vecumam ir 30%, līdz 5 gadu vecumam – 36%, bet 80% bērnu mirst, nesasniedzot 10 gadu vecumu</a:t>
            </a:r>
          </a:p>
        </p:txBody>
      </p:sp>
    </p:spTree>
    <p:extLst>
      <p:ext uri="{BB962C8B-B14F-4D97-AF65-F5344CB8AC3E}">
        <p14:creationId xmlns:p14="http://schemas.microsoft.com/office/powerpoint/2010/main" val="3092465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983599" y="390102"/>
            <a:ext cx="8229600" cy="1143000"/>
          </a:xfrm>
        </p:spPr>
        <p:txBody>
          <a:bodyPr/>
          <a:lstStyle/>
          <a:p>
            <a:r>
              <a:rPr lang="lv-LV" sz="3600" dirty="0">
                <a:ea typeface="ＭＳ Ｐゴシック" pitchFamily="34" charset="-128"/>
              </a:rPr>
              <a:t>BMMNC transplantācija </a:t>
            </a:r>
            <a:br>
              <a:rPr lang="lv-LV" sz="3600" dirty="0">
                <a:ea typeface="ＭＳ Ｐゴシック" pitchFamily="34" charset="-128"/>
              </a:rPr>
            </a:br>
            <a:r>
              <a:rPr lang="lv-LV" sz="3600" dirty="0">
                <a:ea typeface="ＭＳ Ｐゴシック" pitchFamily="34" charset="-128"/>
              </a:rPr>
              <a:t>bērniem Latvijā – rezultāti</a:t>
            </a:r>
            <a:br>
              <a:rPr lang="lv-LV" sz="3600" dirty="0">
                <a:ea typeface="ＭＳ Ｐゴシック" pitchFamily="34" charset="-128"/>
              </a:rPr>
            </a:br>
            <a:r>
              <a:rPr lang="lv-LV" sz="3600" dirty="0">
                <a:ea typeface="ＭＳ Ｐゴシック" pitchFamily="34" charset="-128"/>
              </a:rPr>
              <a:t>pēc 6 gadiem</a:t>
            </a:r>
          </a:p>
        </p:txBody>
      </p:sp>
      <p:pic>
        <p:nvPicPr>
          <p:cNvPr id="25604" name="Picture 1" descr="Untitl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6829" y="1417639"/>
            <a:ext cx="1439028" cy="1034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6" name="Picture 5" descr="P90909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2039" y="173534"/>
            <a:ext cx="1992200" cy="1244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7" name="Picture 4" descr="P90909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3599" y="1189818"/>
            <a:ext cx="1207332" cy="8626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1502522" y="6581002"/>
            <a:ext cx="4323434" cy="461665"/>
          </a:xfrm>
          <a:prstGeom prst="rect">
            <a:avLst/>
          </a:prstGeom>
          <a:noFill/>
        </p:spPr>
        <p:txBody>
          <a:bodyPr wrap="square" rtlCol="0">
            <a:spAutoFit/>
          </a:bodyPr>
          <a:lstStyle/>
          <a:p>
            <a:r>
              <a:rPr lang="en-US" sz="1200" dirty="0" err="1"/>
              <a:t>Bergmane</a:t>
            </a:r>
            <a:r>
              <a:rPr lang="en-US" sz="1200" dirty="0"/>
              <a:t> I et al. Pediatric Transplantation 2012</a:t>
            </a:r>
          </a:p>
          <a:p>
            <a:r>
              <a:rPr lang="en-US" sz="1200" dirty="0"/>
              <a:t> </a:t>
            </a:r>
          </a:p>
        </p:txBody>
      </p:sp>
      <p:pic>
        <p:nvPicPr>
          <p:cNvPr id="2" name="Picture 1" descr="Screen Shot 2015-10-18 at 22.39.5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6667" y="2513195"/>
            <a:ext cx="3589866" cy="3836941"/>
          </a:xfrm>
          <a:prstGeom prst="rect">
            <a:avLst/>
          </a:prstGeom>
        </p:spPr>
      </p:pic>
      <p:pic>
        <p:nvPicPr>
          <p:cNvPr id="3" name="Picture 2" descr="Screen Shot 2015-10-18 at 22.40.1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7949" y="3724061"/>
            <a:ext cx="3066540" cy="2933853"/>
          </a:xfrm>
          <a:prstGeom prst="rect">
            <a:avLst/>
          </a:prstGeom>
        </p:spPr>
      </p:pic>
      <p:sp>
        <p:nvSpPr>
          <p:cNvPr id="10" name="TextBox 9"/>
          <p:cNvSpPr txBox="1"/>
          <p:nvPr/>
        </p:nvSpPr>
        <p:spPr>
          <a:xfrm>
            <a:off x="1524000" y="6350137"/>
            <a:ext cx="3945467" cy="307777"/>
          </a:xfrm>
          <a:prstGeom prst="rect">
            <a:avLst/>
          </a:prstGeom>
          <a:noFill/>
        </p:spPr>
        <p:txBody>
          <a:bodyPr wrap="square" rtlCol="0">
            <a:spAutoFit/>
          </a:bodyPr>
          <a:lstStyle/>
          <a:p>
            <a:r>
              <a:rPr lang="en-US" sz="1400" i="1" dirty="0" err="1"/>
              <a:t>Latvijas</a:t>
            </a:r>
            <a:r>
              <a:rPr lang="en-US" sz="1400" i="1" dirty="0"/>
              <a:t> </a:t>
            </a:r>
            <a:r>
              <a:rPr lang="en-US" sz="1400" i="1" dirty="0" err="1"/>
              <a:t>ārsts</a:t>
            </a:r>
            <a:r>
              <a:rPr lang="en-US" sz="1400" i="1" dirty="0"/>
              <a:t>, 2015:marts</a:t>
            </a:r>
          </a:p>
        </p:txBody>
      </p:sp>
      <p:sp>
        <p:nvSpPr>
          <p:cNvPr id="12" name="Content Placeholder 5"/>
          <p:cNvSpPr txBox="1">
            <a:spLocks/>
          </p:cNvSpPr>
          <p:nvPr/>
        </p:nvSpPr>
        <p:spPr>
          <a:xfrm>
            <a:off x="5706533" y="1771237"/>
            <a:ext cx="5179772" cy="337430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lv-LV" sz="1400" dirty="0"/>
              <a:t>Laikaposmā no 2000. gada Bērnu KUS ārstējās 17 DKMP pacienti (6 no viņiem ir miruši)</a:t>
            </a:r>
          </a:p>
          <a:p>
            <a:r>
              <a:rPr lang="lv-LV" sz="1400" dirty="0"/>
              <a:t>Intramiokardiālu cilmes šūnu transplantāciju uzzāka 2009. gadā</a:t>
            </a:r>
          </a:p>
          <a:p>
            <a:r>
              <a:rPr lang="lv-LV" sz="1400" dirty="0"/>
              <a:t>7 pacientiem vecumā no 4 mēnešiem līdz 17 gadiem tika veikta šūnu transplantācija ar sākotnēju LVEF &lt; 45% un optimālu medikamentozo terapiju</a:t>
            </a:r>
          </a:p>
          <a:p>
            <a:r>
              <a:rPr lang="lv-LV" sz="1400" dirty="0"/>
              <a:t>Šūnu implantāciju veica vispārējā anestēzijā, transkutāni punktējot miokardu un ievadot šūnas miokarda galotnē</a:t>
            </a:r>
          </a:p>
        </p:txBody>
      </p:sp>
    </p:spTree>
    <p:extLst>
      <p:ext uri="{BB962C8B-B14F-4D97-AF65-F5344CB8AC3E}">
        <p14:creationId xmlns:p14="http://schemas.microsoft.com/office/powerpoint/2010/main" val="3963320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
          <p:cNvSpPr>
            <a:spLocks noGrp="1"/>
          </p:cNvSpPr>
          <p:nvPr>
            <p:ph type="title"/>
          </p:nvPr>
        </p:nvSpPr>
        <p:spPr/>
        <p:txBody>
          <a:bodyPr/>
          <a:lstStyle/>
          <a:p>
            <a:r>
              <a:rPr lang="lv-LV" sz="3200" dirty="0">
                <a:ea typeface="ＭＳ Ｐゴシック" pitchFamily="34" charset="-128"/>
              </a:rPr>
              <a:t>Mononukleārās (A) un CD34+ (B) šūnas, kas iegūtas no kaulu smadzeņu aspirāta</a:t>
            </a:r>
            <a:br>
              <a:rPr lang="lv-LV" sz="3200" dirty="0">
                <a:ea typeface="ＭＳ Ｐゴシック" pitchFamily="34" charset="-128"/>
              </a:rPr>
            </a:br>
            <a:r>
              <a:rPr lang="lv-LV" sz="3200" i="1" dirty="0">
                <a:ea typeface="ＭＳ Ｐゴシック" pitchFamily="34" charset="-128"/>
              </a:rPr>
              <a:t>Pieaugušie un bērni</a:t>
            </a:r>
            <a:endParaRPr lang="en-US" sz="3200" i="1" dirty="0">
              <a:ea typeface="ＭＳ Ｐゴシック" pitchFamily="34" charset="-128"/>
            </a:endParaRPr>
          </a:p>
        </p:txBody>
      </p:sp>
      <p:graphicFrame>
        <p:nvGraphicFramePr>
          <p:cNvPr id="28675" name="Object 4"/>
          <p:cNvGraphicFramePr>
            <a:graphicFrameLocks noGrp="1" noChangeAspect="1"/>
          </p:cNvGraphicFramePr>
          <p:nvPr>
            <p:ph sz="half" idx="4294967295"/>
          </p:nvPr>
        </p:nvGraphicFramePr>
        <p:xfrm>
          <a:off x="1895475" y="1778001"/>
          <a:ext cx="3600450" cy="2987675"/>
        </p:xfrm>
        <a:graphic>
          <a:graphicData uri="http://schemas.openxmlformats.org/presentationml/2006/ole">
            <mc:AlternateContent xmlns:mc="http://schemas.openxmlformats.org/markup-compatibility/2006">
              <mc:Choice xmlns:v="urn:schemas-microsoft-com:vml" Requires="v">
                <p:oleObj name="Prism Project" r:id="rId2" imgW="3606800" imgH="2984500" progId="Prism5.Document">
                  <p:embed/>
                </p:oleObj>
              </mc:Choice>
              <mc:Fallback>
                <p:oleObj name="Prism Project" r:id="rId2" imgW="3606800" imgH="2984500" progId="Prism5.Document">
                  <p:embed/>
                  <p:pic>
                    <p:nvPicPr>
                      <p:cNvPr id="28675"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475" y="1778001"/>
                        <a:ext cx="3600450" cy="2987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8676" name="Object 10"/>
          <p:cNvGraphicFramePr>
            <a:graphicFrameLocks noGrp="1" noChangeAspect="1"/>
          </p:cNvGraphicFramePr>
          <p:nvPr>
            <p:ph sz="half" idx="4294967295"/>
          </p:nvPr>
        </p:nvGraphicFramePr>
        <p:xfrm>
          <a:off x="6757988" y="1741488"/>
          <a:ext cx="3492500" cy="3276600"/>
        </p:xfrm>
        <a:graphic>
          <a:graphicData uri="http://schemas.openxmlformats.org/presentationml/2006/ole">
            <mc:AlternateContent xmlns:mc="http://schemas.openxmlformats.org/markup-compatibility/2006">
              <mc:Choice xmlns:v="urn:schemas-microsoft-com:vml" Requires="v">
                <p:oleObj name="Prism Project" r:id="rId4" imgW="3492500" imgH="3276600" progId="Prism5.Document">
                  <p:embed/>
                </p:oleObj>
              </mc:Choice>
              <mc:Fallback>
                <p:oleObj name="Prism Project" r:id="rId4" imgW="3492500" imgH="3276600" progId="Prism5.Document">
                  <p:embed/>
                  <p:pic>
                    <p:nvPicPr>
                      <p:cNvPr id="28676"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7988" y="1741488"/>
                        <a:ext cx="3492500" cy="3276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078" name="Text Box 6"/>
          <p:cNvSpPr txBox="1">
            <a:spLocks noChangeArrowheads="1"/>
          </p:cNvSpPr>
          <p:nvPr/>
        </p:nvSpPr>
        <p:spPr bwMode="auto">
          <a:xfrm>
            <a:off x="4300538" y="4572001"/>
            <a:ext cx="6985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lv-LV" dirty="0">
                <a:latin typeface="Arial" charset="0"/>
                <a:ea typeface="ＭＳ Ｐゴシック" charset="0"/>
                <a:cs typeface="ＭＳ Ｐゴシック" charset="0"/>
              </a:rPr>
              <a:t>n=42</a:t>
            </a:r>
            <a:endParaRPr lang="ru-RU" dirty="0">
              <a:latin typeface="Arial" charset="0"/>
              <a:ea typeface="ＭＳ Ｐゴシック" charset="0"/>
              <a:cs typeface="ＭＳ Ｐゴシック" charset="0"/>
            </a:endParaRPr>
          </a:p>
        </p:txBody>
      </p:sp>
      <p:sp>
        <p:nvSpPr>
          <p:cNvPr id="3079" name="Text Box 7"/>
          <p:cNvSpPr txBox="1">
            <a:spLocks noChangeArrowheads="1"/>
          </p:cNvSpPr>
          <p:nvPr/>
        </p:nvSpPr>
        <p:spPr bwMode="auto">
          <a:xfrm>
            <a:off x="2901950" y="4586288"/>
            <a:ext cx="57150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lv-LV" dirty="0">
                <a:latin typeface="Arial" charset="0"/>
                <a:ea typeface="ＭＳ Ｐゴシック" charset="0"/>
                <a:cs typeface="ＭＳ Ｐゴシック" charset="0"/>
              </a:rPr>
              <a:t>n=9</a:t>
            </a:r>
            <a:endParaRPr lang="ru-RU" dirty="0">
              <a:latin typeface="Arial" charset="0"/>
              <a:ea typeface="ＭＳ Ｐゴシック" charset="0"/>
              <a:cs typeface="ＭＳ Ｐゴシック" charset="0"/>
            </a:endParaRPr>
          </a:p>
        </p:txBody>
      </p:sp>
      <p:sp>
        <p:nvSpPr>
          <p:cNvPr id="3080" name="Text Box 8"/>
          <p:cNvSpPr txBox="1">
            <a:spLocks noChangeArrowheads="1"/>
          </p:cNvSpPr>
          <p:nvPr/>
        </p:nvSpPr>
        <p:spPr bwMode="auto">
          <a:xfrm>
            <a:off x="3187701" y="5018088"/>
            <a:ext cx="115288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lv-LV" dirty="0">
                <a:latin typeface="Arial" charset="0"/>
                <a:ea typeface="ＭＳ Ｐゴシック" charset="0"/>
                <a:cs typeface="ＭＳ Ｐゴシック" charset="0"/>
              </a:rPr>
              <a:t>p=</a:t>
            </a:r>
            <a:r>
              <a:rPr lang="ru-RU" dirty="0">
                <a:latin typeface="Arial" charset="0"/>
                <a:ea typeface="ＭＳ Ｐゴシック" charset="0"/>
                <a:cs typeface="ＭＳ Ｐゴシック" charset="0"/>
              </a:rPr>
              <a:t>0</a:t>
            </a:r>
            <a:r>
              <a:rPr lang="lv-LV" dirty="0">
                <a:latin typeface="Arial" charset="0"/>
                <a:ea typeface="ＭＳ Ｐゴシック" charset="0"/>
                <a:cs typeface="ＭＳ Ｐゴシック" charset="0"/>
              </a:rPr>
              <a:t>.</a:t>
            </a:r>
            <a:r>
              <a:rPr lang="ru-RU" dirty="0">
                <a:latin typeface="Arial" charset="0"/>
                <a:ea typeface="ＭＳ Ｐゴシック" charset="0"/>
                <a:cs typeface="ＭＳ Ｐゴシック" charset="0"/>
              </a:rPr>
              <a:t>0143</a:t>
            </a:r>
          </a:p>
        </p:txBody>
      </p:sp>
      <p:sp>
        <p:nvSpPr>
          <p:cNvPr id="3081" name="Rectangle 9"/>
          <p:cNvSpPr>
            <a:spLocks noChangeArrowheads="1"/>
          </p:cNvSpPr>
          <p:nvPr/>
        </p:nvSpPr>
        <p:spPr bwMode="auto">
          <a:xfrm>
            <a:off x="7616826" y="5086351"/>
            <a:ext cx="115288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lv-LV" dirty="0">
                <a:latin typeface="Arial" charset="0"/>
                <a:ea typeface="ＭＳ Ｐゴシック" charset="0"/>
                <a:cs typeface="ＭＳ Ｐゴシック" charset="0"/>
              </a:rPr>
              <a:t>p=</a:t>
            </a:r>
            <a:r>
              <a:rPr lang="ru-RU" dirty="0">
                <a:latin typeface="Arial" charset="0"/>
                <a:ea typeface="ＭＳ Ｐゴシック" charset="0"/>
                <a:cs typeface="ＭＳ Ｐゴシック" charset="0"/>
              </a:rPr>
              <a:t>0</a:t>
            </a:r>
            <a:r>
              <a:rPr lang="lv-LV" dirty="0">
                <a:latin typeface="Arial" charset="0"/>
                <a:ea typeface="ＭＳ Ｐゴシック" charset="0"/>
                <a:cs typeface="ＭＳ Ｐゴシック" charset="0"/>
              </a:rPr>
              <a:t>.</a:t>
            </a:r>
            <a:r>
              <a:rPr lang="ru-RU" dirty="0">
                <a:latin typeface="Arial" charset="0"/>
                <a:ea typeface="ＭＳ Ｐゴシック" charset="0"/>
                <a:cs typeface="ＭＳ Ｐゴシック" charset="0"/>
              </a:rPr>
              <a:t>0561</a:t>
            </a:r>
          </a:p>
        </p:txBody>
      </p:sp>
      <p:sp>
        <p:nvSpPr>
          <p:cNvPr id="3085" name="Text Box 13"/>
          <p:cNvSpPr txBox="1">
            <a:spLocks noChangeArrowheads="1"/>
          </p:cNvSpPr>
          <p:nvPr/>
        </p:nvSpPr>
        <p:spPr bwMode="auto">
          <a:xfrm>
            <a:off x="8558213" y="4659313"/>
            <a:ext cx="69850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lv-LV">
                <a:latin typeface="Arial" charset="0"/>
                <a:ea typeface="ＭＳ Ｐゴシック" charset="0"/>
                <a:cs typeface="ＭＳ Ｐゴシック" charset="0"/>
              </a:rPr>
              <a:t>n=42</a:t>
            </a:r>
            <a:endParaRPr lang="ru-RU">
              <a:latin typeface="Arial" charset="0"/>
              <a:ea typeface="ＭＳ Ｐゴシック" charset="0"/>
              <a:cs typeface="ＭＳ Ｐゴシック" charset="0"/>
            </a:endParaRPr>
          </a:p>
        </p:txBody>
      </p:sp>
      <p:sp>
        <p:nvSpPr>
          <p:cNvPr id="3086" name="Text Box 14"/>
          <p:cNvSpPr txBox="1">
            <a:spLocks noChangeArrowheads="1"/>
          </p:cNvSpPr>
          <p:nvPr/>
        </p:nvSpPr>
        <p:spPr bwMode="auto">
          <a:xfrm>
            <a:off x="7045325" y="4659313"/>
            <a:ext cx="57150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lv-LV">
                <a:latin typeface="Arial" charset="0"/>
                <a:ea typeface="ＭＳ Ｐゴシック" charset="0"/>
                <a:cs typeface="ＭＳ Ｐゴシック" charset="0"/>
              </a:rPr>
              <a:t>n=9</a:t>
            </a:r>
            <a:endParaRPr lang="ru-RU">
              <a:latin typeface="Arial" charset="0"/>
              <a:ea typeface="ＭＳ Ｐゴシック" charset="0"/>
              <a:cs typeface="ＭＳ Ｐゴシック" charset="0"/>
            </a:endParaRPr>
          </a:p>
        </p:txBody>
      </p:sp>
    </p:spTree>
    <p:extLst>
      <p:ext uri="{BB962C8B-B14F-4D97-AF65-F5344CB8AC3E}">
        <p14:creationId xmlns:p14="http://schemas.microsoft.com/office/powerpoint/2010/main" val="1082376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983599" y="390102"/>
            <a:ext cx="8229600" cy="1143000"/>
          </a:xfrm>
        </p:spPr>
        <p:txBody>
          <a:bodyPr/>
          <a:lstStyle/>
          <a:p>
            <a:r>
              <a:rPr lang="lv-LV" sz="3600" dirty="0">
                <a:ea typeface="ＭＳ Ｐゴシック" pitchFamily="34" charset="-128"/>
              </a:rPr>
              <a:t>BMMNC transplantācija </a:t>
            </a:r>
            <a:br>
              <a:rPr lang="lv-LV" sz="3600" dirty="0">
                <a:ea typeface="ＭＳ Ｐゴシック" pitchFamily="34" charset="-128"/>
              </a:rPr>
            </a:br>
            <a:r>
              <a:rPr lang="lv-LV" sz="3600" dirty="0">
                <a:ea typeface="ＭＳ Ｐゴシック" pitchFamily="34" charset="-128"/>
              </a:rPr>
              <a:t>bērniem Latvijā – rezultāti</a:t>
            </a:r>
            <a:br>
              <a:rPr lang="lv-LV" sz="3600" dirty="0">
                <a:ea typeface="ＭＳ Ｐゴシック" pitchFamily="34" charset="-128"/>
              </a:rPr>
            </a:br>
            <a:r>
              <a:rPr lang="lv-LV" sz="3600" dirty="0">
                <a:ea typeface="ＭＳ Ｐゴシック" pitchFamily="34" charset="-128"/>
              </a:rPr>
              <a:t>pēc 6 gadiem</a:t>
            </a:r>
          </a:p>
        </p:txBody>
      </p:sp>
      <p:pic>
        <p:nvPicPr>
          <p:cNvPr id="25604" name="Picture 1" descr="Untitl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6829" y="1417639"/>
            <a:ext cx="1439028" cy="1034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6" name="Picture 5" descr="P90909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2039" y="173534"/>
            <a:ext cx="1992200" cy="1244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7" name="Picture 4" descr="P90909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3599" y="1189818"/>
            <a:ext cx="1207332" cy="8626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1502522" y="6581002"/>
            <a:ext cx="4323434" cy="461665"/>
          </a:xfrm>
          <a:prstGeom prst="rect">
            <a:avLst/>
          </a:prstGeom>
          <a:noFill/>
        </p:spPr>
        <p:txBody>
          <a:bodyPr wrap="square" rtlCol="0">
            <a:spAutoFit/>
          </a:bodyPr>
          <a:lstStyle/>
          <a:p>
            <a:r>
              <a:rPr lang="en-US" sz="1200" dirty="0" err="1"/>
              <a:t>Bergmane</a:t>
            </a:r>
            <a:r>
              <a:rPr lang="en-US" sz="1200" dirty="0"/>
              <a:t> I et al. Pediatric Transplantation 2012</a:t>
            </a:r>
          </a:p>
          <a:p>
            <a:r>
              <a:rPr lang="en-US" sz="1200" dirty="0"/>
              <a:t> </a:t>
            </a:r>
          </a:p>
        </p:txBody>
      </p:sp>
      <p:sp>
        <p:nvSpPr>
          <p:cNvPr id="10" name="TextBox 9"/>
          <p:cNvSpPr txBox="1"/>
          <p:nvPr/>
        </p:nvSpPr>
        <p:spPr>
          <a:xfrm>
            <a:off x="1524000" y="6350137"/>
            <a:ext cx="2100204" cy="307777"/>
          </a:xfrm>
          <a:prstGeom prst="rect">
            <a:avLst/>
          </a:prstGeom>
          <a:noFill/>
        </p:spPr>
        <p:txBody>
          <a:bodyPr wrap="none" rtlCol="0">
            <a:spAutoFit/>
          </a:bodyPr>
          <a:lstStyle/>
          <a:p>
            <a:r>
              <a:rPr lang="en-US" sz="1400" i="1" dirty="0" err="1"/>
              <a:t>Latvijas</a:t>
            </a:r>
            <a:r>
              <a:rPr lang="en-US" sz="1400" i="1" dirty="0"/>
              <a:t> </a:t>
            </a:r>
            <a:r>
              <a:rPr lang="en-US" sz="1400" i="1" dirty="0" err="1"/>
              <a:t>ārsts</a:t>
            </a:r>
            <a:r>
              <a:rPr lang="en-US" sz="1400" i="1" dirty="0"/>
              <a:t>, 2015:marts</a:t>
            </a:r>
          </a:p>
        </p:txBody>
      </p:sp>
      <p:sp>
        <p:nvSpPr>
          <p:cNvPr id="11" name="TextBox 10"/>
          <p:cNvSpPr txBox="1"/>
          <p:nvPr/>
        </p:nvSpPr>
        <p:spPr>
          <a:xfrm>
            <a:off x="1524000" y="6589144"/>
            <a:ext cx="2100204" cy="307777"/>
          </a:xfrm>
          <a:prstGeom prst="rect">
            <a:avLst/>
          </a:prstGeom>
          <a:noFill/>
        </p:spPr>
        <p:txBody>
          <a:bodyPr wrap="none" rtlCol="0">
            <a:spAutoFit/>
          </a:bodyPr>
          <a:lstStyle/>
          <a:p>
            <a:r>
              <a:rPr lang="en-US" sz="1400" i="1" dirty="0" err="1"/>
              <a:t>Latvijas</a:t>
            </a:r>
            <a:r>
              <a:rPr lang="en-US" sz="1400" i="1" dirty="0"/>
              <a:t> </a:t>
            </a:r>
            <a:r>
              <a:rPr lang="en-US" sz="1400" i="1" dirty="0" err="1"/>
              <a:t>ārsts</a:t>
            </a:r>
            <a:r>
              <a:rPr lang="en-US" sz="1400" i="1" dirty="0"/>
              <a:t>, 2015:marts</a:t>
            </a:r>
          </a:p>
        </p:txBody>
      </p:sp>
      <p:pic>
        <p:nvPicPr>
          <p:cNvPr id="4" name="Picture 3" descr="Screen Shot 2015-10-18 at 22.43.5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7925" y="1832551"/>
            <a:ext cx="4876067" cy="4715538"/>
          </a:xfrm>
          <a:prstGeom prst="rect">
            <a:avLst/>
          </a:prstGeom>
        </p:spPr>
      </p:pic>
    </p:spTree>
    <p:extLst>
      <p:ext uri="{BB962C8B-B14F-4D97-AF65-F5344CB8AC3E}">
        <p14:creationId xmlns:p14="http://schemas.microsoft.com/office/powerpoint/2010/main" val="3219387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1765300" y="6350"/>
            <a:ext cx="8674100" cy="1143000"/>
          </a:xfrm>
        </p:spPr>
        <p:txBody>
          <a:bodyPr/>
          <a:lstStyle/>
          <a:p>
            <a:r>
              <a:rPr lang="lv-LV" sz="3600" dirty="0">
                <a:latin typeface="Arial" charset="0"/>
              </a:rPr>
              <a:t>CŠT pancreas asinsritē (n=15)  </a:t>
            </a:r>
            <a:endParaRPr lang="lv-LV" sz="2400" dirty="0">
              <a:latin typeface="Calibri" charset="0"/>
            </a:endParaRPr>
          </a:p>
        </p:txBody>
      </p:sp>
      <p:sp>
        <p:nvSpPr>
          <p:cNvPr id="36866" name="Date Placeholder 3"/>
          <p:cNvSpPr>
            <a:spLocks noGrp="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lv-LV">
                <a:latin typeface="Times" charset="0"/>
              </a:rPr>
              <a:t> </a:t>
            </a:r>
          </a:p>
        </p:txBody>
      </p:sp>
      <p:pic>
        <p:nvPicPr>
          <p:cNvPr id="36867" name="Picture 14" descr="BERZINS_VALDIS_S15_F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763" y="882651"/>
            <a:ext cx="2925763" cy="292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8" name="Picture 15" descr="BERZINS_VALDIS_S7_F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855" y="882651"/>
            <a:ext cx="2925763" cy="292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9" name="Picture 16" descr="BERZINS_VALDIS_S14_F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4947" y="882651"/>
            <a:ext cx="2925763" cy="292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6" name="Text Box 18"/>
          <p:cNvSpPr txBox="1">
            <a:spLocks noChangeArrowheads="1"/>
          </p:cNvSpPr>
          <p:nvPr/>
        </p:nvSpPr>
        <p:spPr bwMode="auto">
          <a:xfrm>
            <a:off x="1763713" y="955676"/>
            <a:ext cx="360362"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r" eaLnBrk="1" hangingPunct="1">
              <a:spcBef>
                <a:spcPct val="50000"/>
              </a:spcBef>
              <a:defRPr/>
            </a:pPr>
            <a:r>
              <a:rPr lang="lv-LV">
                <a:solidFill>
                  <a:schemeClr val="bg1"/>
                </a:solidFill>
              </a:rPr>
              <a:t>1</a:t>
            </a:r>
          </a:p>
        </p:txBody>
      </p:sp>
      <p:sp>
        <p:nvSpPr>
          <p:cNvPr id="7177" name="Text Box 19"/>
          <p:cNvSpPr txBox="1">
            <a:spLocks noChangeArrowheads="1"/>
          </p:cNvSpPr>
          <p:nvPr/>
        </p:nvSpPr>
        <p:spPr bwMode="auto">
          <a:xfrm>
            <a:off x="4716463" y="955676"/>
            <a:ext cx="360362"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r" eaLnBrk="1" hangingPunct="1">
              <a:spcBef>
                <a:spcPct val="50000"/>
              </a:spcBef>
              <a:defRPr/>
            </a:pPr>
            <a:r>
              <a:rPr lang="lv-LV">
                <a:solidFill>
                  <a:schemeClr val="bg1"/>
                </a:solidFill>
              </a:rPr>
              <a:t>2</a:t>
            </a:r>
          </a:p>
        </p:txBody>
      </p:sp>
      <p:sp>
        <p:nvSpPr>
          <p:cNvPr id="7178" name="Text Box 20"/>
          <p:cNvSpPr txBox="1">
            <a:spLocks noChangeArrowheads="1"/>
          </p:cNvSpPr>
          <p:nvPr/>
        </p:nvSpPr>
        <p:spPr bwMode="auto">
          <a:xfrm>
            <a:off x="7740651" y="947738"/>
            <a:ext cx="360363"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r" eaLnBrk="1" hangingPunct="1">
              <a:spcBef>
                <a:spcPct val="50000"/>
              </a:spcBef>
              <a:defRPr/>
            </a:pPr>
            <a:r>
              <a:rPr lang="lv-LV">
                <a:solidFill>
                  <a:schemeClr val="bg1"/>
                </a:solidFill>
              </a:rPr>
              <a:t>3</a:t>
            </a:r>
          </a:p>
        </p:txBody>
      </p:sp>
      <p:pic>
        <p:nvPicPr>
          <p:cNvPr id="36873" name="Picture 16" descr="VASILENKO_NIKOLAJS_S13_F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3472" y="3870326"/>
            <a:ext cx="2925763" cy="292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4" name="Picture 14" descr="VASILENKO_NIKOLAJS_S19_F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0564" y="3870326"/>
            <a:ext cx="2925763" cy="292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5" name="Picture 15" descr="VASILENKO_NIKOLAJS_(S23_F1-1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1916" y="3870326"/>
            <a:ext cx="2925762" cy="292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 Box 8"/>
          <p:cNvSpPr txBox="1">
            <a:spLocks noChangeArrowheads="1"/>
          </p:cNvSpPr>
          <p:nvPr/>
        </p:nvSpPr>
        <p:spPr bwMode="auto">
          <a:xfrm>
            <a:off x="1804988" y="3870326"/>
            <a:ext cx="360362"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r" eaLnBrk="1" hangingPunct="1">
              <a:spcBef>
                <a:spcPct val="50000"/>
              </a:spcBef>
              <a:defRPr/>
            </a:pPr>
            <a:r>
              <a:rPr lang="lv-LV">
                <a:solidFill>
                  <a:schemeClr val="bg1"/>
                </a:solidFill>
              </a:rPr>
              <a:t>1</a:t>
            </a:r>
          </a:p>
        </p:txBody>
      </p:sp>
      <p:sp>
        <p:nvSpPr>
          <p:cNvPr id="15" name="Text Box 9"/>
          <p:cNvSpPr txBox="1">
            <a:spLocks noChangeArrowheads="1"/>
          </p:cNvSpPr>
          <p:nvPr/>
        </p:nvSpPr>
        <p:spPr bwMode="auto">
          <a:xfrm>
            <a:off x="4757738" y="3870326"/>
            <a:ext cx="360362"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r" eaLnBrk="1" hangingPunct="1">
              <a:spcBef>
                <a:spcPct val="50000"/>
              </a:spcBef>
              <a:defRPr/>
            </a:pPr>
            <a:r>
              <a:rPr lang="lv-LV">
                <a:solidFill>
                  <a:schemeClr val="bg1"/>
                </a:solidFill>
              </a:rPr>
              <a:t>2</a:t>
            </a:r>
          </a:p>
        </p:txBody>
      </p:sp>
      <p:sp>
        <p:nvSpPr>
          <p:cNvPr id="16" name="Text Box 10"/>
          <p:cNvSpPr txBox="1">
            <a:spLocks noChangeArrowheads="1"/>
          </p:cNvSpPr>
          <p:nvPr/>
        </p:nvSpPr>
        <p:spPr bwMode="auto">
          <a:xfrm>
            <a:off x="7781926" y="3862388"/>
            <a:ext cx="360363"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r" eaLnBrk="1" hangingPunct="1">
              <a:spcBef>
                <a:spcPct val="50000"/>
              </a:spcBef>
              <a:defRPr/>
            </a:pPr>
            <a:r>
              <a:rPr lang="lv-LV">
                <a:solidFill>
                  <a:schemeClr val="bg1"/>
                </a:solidFill>
              </a:rPr>
              <a:t>3</a:t>
            </a:r>
          </a:p>
        </p:txBody>
      </p:sp>
      <p:sp>
        <p:nvSpPr>
          <p:cNvPr id="17" name="Text Box 17"/>
          <p:cNvSpPr txBox="1">
            <a:spLocks noChangeArrowheads="1"/>
          </p:cNvSpPr>
          <p:nvPr/>
        </p:nvSpPr>
        <p:spPr bwMode="auto">
          <a:xfrm>
            <a:off x="1692275" y="3421783"/>
            <a:ext cx="864235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spcBef>
                <a:spcPct val="50000"/>
              </a:spcBef>
              <a:defRPr/>
            </a:pPr>
            <a:r>
              <a:rPr lang="lv-LV" dirty="0">
                <a:solidFill>
                  <a:schemeClr val="bg1"/>
                </a:solidFill>
              </a:rPr>
              <a:t>A. lienalis un tās zaru uz pancreas (a. </a:t>
            </a:r>
            <a:r>
              <a:rPr lang="en-US" dirty="0">
                <a:solidFill>
                  <a:schemeClr val="bg1"/>
                </a:solidFill>
              </a:rPr>
              <a:t>p</a:t>
            </a:r>
            <a:r>
              <a:rPr lang="lv-LV" dirty="0">
                <a:solidFill>
                  <a:schemeClr val="bg1"/>
                </a:solidFill>
              </a:rPr>
              <a:t>ancreatica magna u.c.) selektīva angiogrāfija </a:t>
            </a:r>
          </a:p>
        </p:txBody>
      </p:sp>
      <p:sp>
        <p:nvSpPr>
          <p:cNvPr id="18" name="Text Box 7"/>
          <p:cNvSpPr txBox="1">
            <a:spLocks noChangeArrowheads="1"/>
          </p:cNvSpPr>
          <p:nvPr/>
        </p:nvSpPr>
        <p:spPr bwMode="auto">
          <a:xfrm>
            <a:off x="1804988" y="6375444"/>
            <a:ext cx="864235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spcBef>
                <a:spcPct val="50000"/>
              </a:spcBef>
              <a:defRPr/>
            </a:pPr>
            <a:r>
              <a:rPr lang="lv-LV" dirty="0">
                <a:solidFill>
                  <a:srgbClr val="FFFFFF"/>
                </a:solidFill>
              </a:rPr>
              <a:t>A. </a:t>
            </a:r>
            <a:r>
              <a:rPr lang="en-US" dirty="0">
                <a:solidFill>
                  <a:srgbClr val="FFFFFF"/>
                </a:solidFill>
              </a:rPr>
              <a:t>h</a:t>
            </a:r>
            <a:r>
              <a:rPr lang="lv-LV" dirty="0">
                <a:solidFill>
                  <a:srgbClr val="FFFFFF"/>
                </a:solidFill>
              </a:rPr>
              <a:t>epatica communis un tās zara a. </a:t>
            </a:r>
            <a:r>
              <a:rPr lang="en-US" dirty="0">
                <a:solidFill>
                  <a:srgbClr val="FFFFFF"/>
                </a:solidFill>
              </a:rPr>
              <a:t>p</a:t>
            </a:r>
            <a:r>
              <a:rPr lang="lv-LV" dirty="0">
                <a:solidFill>
                  <a:srgbClr val="FFFFFF"/>
                </a:solidFill>
              </a:rPr>
              <a:t>ancreaticoduodenalis superior angiogrāfija</a:t>
            </a:r>
          </a:p>
        </p:txBody>
      </p:sp>
    </p:spTree>
    <p:extLst>
      <p:ext uri="{BB962C8B-B14F-4D97-AF65-F5344CB8AC3E}">
        <p14:creationId xmlns:p14="http://schemas.microsoft.com/office/powerpoint/2010/main" val="984232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l"/>
            <a:r>
              <a:rPr lang="en-US" dirty="0" err="1"/>
              <a:t>Reģeneratīvā</a:t>
            </a:r>
            <a:r>
              <a:rPr lang="en-US" dirty="0"/>
              <a:t> </a:t>
            </a:r>
            <a:r>
              <a:rPr lang="en-US" dirty="0" err="1"/>
              <a:t>medicīna</a:t>
            </a:r>
            <a:r>
              <a:rPr lang="en-US" dirty="0"/>
              <a:t> </a:t>
            </a:r>
            <a:r>
              <a:rPr lang="en-US" dirty="0" err="1"/>
              <a:t>ortopēdijā</a:t>
            </a:r>
            <a:br>
              <a:rPr lang="en-US" dirty="0"/>
            </a:br>
            <a:endParaRPr lang="en-US" dirty="0"/>
          </a:p>
        </p:txBody>
      </p:sp>
      <p:pic>
        <p:nvPicPr>
          <p:cNvPr id="8" name="Picture 7" descr="Screen Shot 2014-02-13 at 10.16.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332" y="3349207"/>
            <a:ext cx="7562850" cy="2805467"/>
          </a:xfrm>
          <a:prstGeom prst="rect">
            <a:avLst/>
          </a:prstGeom>
        </p:spPr>
      </p:pic>
      <p:pic>
        <p:nvPicPr>
          <p:cNvPr id="10" name="Picture 9" descr="Screen Shot 2014-02-13 at 10.17.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015" y="1125786"/>
            <a:ext cx="4044145" cy="1972880"/>
          </a:xfrm>
          <a:prstGeom prst="rect">
            <a:avLst/>
          </a:prstGeom>
        </p:spPr>
      </p:pic>
      <p:sp>
        <p:nvSpPr>
          <p:cNvPr id="11" name="TextBox 10"/>
          <p:cNvSpPr txBox="1"/>
          <p:nvPr/>
        </p:nvSpPr>
        <p:spPr>
          <a:xfrm>
            <a:off x="454276" y="1883007"/>
            <a:ext cx="4117473" cy="1384995"/>
          </a:xfrm>
          <a:prstGeom prst="rect">
            <a:avLst/>
          </a:prstGeom>
          <a:noFill/>
        </p:spPr>
        <p:txBody>
          <a:bodyPr wrap="square" rtlCol="0">
            <a:spAutoFit/>
          </a:bodyPr>
          <a:lstStyle/>
          <a:p>
            <a:pPr algn="l"/>
            <a:r>
              <a:rPr lang="en-US" sz="1200" dirty="0" err="1"/>
              <a:t>Salīdzinot</a:t>
            </a:r>
            <a:r>
              <a:rPr lang="en-US" sz="1200" dirty="0"/>
              <a:t> </a:t>
            </a:r>
            <a:r>
              <a:rPr lang="en-US" sz="1200" dirty="0" err="1"/>
              <a:t>pacientu</a:t>
            </a:r>
            <a:r>
              <a:rPr lang="en-US" sz="1200" dirty="0"/>
              <a:t> </a:t>
            </a:r>
            <a:r>
              <a:rPr lang="en-US" sz="1200" dirty="0" err="1"/>
              <a:t>klīniska</a:t>
            </a:r>
            <a:r>
              <a:rPr lang="en-US" sz="1200" dirty="0"/>
              <a:t>̄ </a:t>
            </a:r>
            <a:r>
              <a:rPr lang="en-US" sz="1200" dirty="0" err="1"/>
              <a:t>stāvokļa</a:t>
            </a:r>
            <a:r>
              <a:rPr lang="en-US" sz="1200" dirty="0"/>
              <a:t>, </a:t>
            </a:r>
            <a:r>
              <a:rPr lang="en-US" sz="1200" dirty="0" err="1"/>
              <a:t>sāpju</a:t>
            </a:r>
            <a:r>
              <a:rPr lang="en-US" sz="1200" dirty="0"/>
              <a:t> un </a:t>
            </a:r>
            <a:r>
              <a:rPr lang="en-US" sz="1200" dirty="0" err="1"/>
              <a:t>locītavas</a:t>
            </a:r>
            <a:r>
              <a:rPr lang="en-US" sz="1200" dirty="0"/>
              <a:t> </a:t>
            </a:r>
            <a:r>
              <a:rPr lang="en-US" sz="1200" dirty="0" err="1"/>
              <a:t>funkcijas</a:t>
            </a:r>
            <a:r>
              <a:rPr lang="en-US" sz="1200" dirty="0"/>
              <a:t> </a:t>
            </a:r>
            <a:r>
              <a:rPr lang="en-US" sz="1200" dirty="0" err="1"/>
              <a:t>izmaiņas</a:t>
            </a:r>
            <a:r>
              <a:rPr lang="en-US" sz="1200" dirty="0"/>
              <a:t> 6 </a:t>
            </a:r>
            <a:r>
              <a:rPr lang="en-US" sz="1200" dirty="0" err="1"/>
              <a:t>mēnešu</a:t>
            </a:r>
            <a:r>
              <a:rPr lang="en-US" sz="1200" dirty="0"/>
              <a:t> </a:t>
            </a:r>
            <a:r>
              <a:rPr lang="en-US" sz="1200" dirty="0" err="1"/>
              <a:t>perioda</a:t>
            </a:r>
            <a:r>
              <a:rPr lang="en-US" sz="1200" dirty="0"/>
              <a:t>̄, </a:t>
            </a:r>
            <a:r>
              <a:rPr lang="en-US" sz="1200" dirty="0" err="1"/>
              <a:t>izmantojot</a:t>
            </a:r>
            <a:r>
              <a:rPr lang="en-US" sz="1200" dirty="0"/>
              <a:t> </a:t>
            </a:r>
            <a:r>
              <a:rPr lang="en-US" sz="1200" dirty="0" err="1"/>
              <a:t>anketēšanas</a:t>
            </a:r>
            <a:r>
              <a:rPr lang="en-US" sz="1200" dirty="0"/>
              <a:t> </a:t>
            </a:r>
            <a:r>
              <a:rPr lang="en-US" sz="1200" dirty="0" err="1"/>
              <a:t>rezultātus</a:t>
            </a:r>
            <a:r>
              <a:rPr lang="en-US" sz="1200" dirty="0"/>
              <a:t>, </a:t>
            </a:r>
            <a:r>
              <a:rPr lang="en-US" sz="1200" dirty="0" err="1"/>
              <a:t>visiem</a:t>
            </a:r>
            <a:r>
              <a:rPr lang="en-US" sz="1200" dirty="0"/>
              <a:t> </a:t>
            </a:r>
            <a:r>
              <a:rPr lang="en-US" sz="1200" dirty="0" err="1"/>
              <a:t>tika</a:t>
            </a:r>
            <a:r>
              <a:rPr lang="en-US" sz="1200" dirty="0"/>
              <a:t> </a:t>
            </a:r>
            <a:r>
              <a:rPr lang="en-US" sz="1200" dirty="0" err="1"/>
              <a:t>konstatēta</a:t>
            </a:r>
            <a:r>
              <a:rPr lang="en-US" sz="1200" dirty="0"/>
              <a:t> </a:t>
            </a:r>
            <a:r>
              <a:rPr lang="en-US" sz="1200" dirty="0" err="1"/>
              <a:t>uzlabošanās</a:t>
            </a:r>
            <a:r>
              <a:rPr lang="en-US" sz="1200" dirty="0"/>
              <a:t>. </a:t>
            </a:r>
            <a:r>
              <a:rPr lang="en-US" sz="1200" dirty="0" err="1"/>
              <a:t>Tika</a:t>
            </a:r>
            <a:r>
              <a:rPr lang="en-US" sz="1200" dirty="0"/>
              <a:t> </a:t>
            </a:r>
            <a:r>
              <a:rPr lang="en-US" sz="1200" dirty="0" err="1"/>
              <a:t>konstatēta</a:t>
            </a:r>
            <a:r>
              <a:rPr lang="en-US" sz="1200" dirty="0"/>
              <a:t> </a:t>
            </a:r>
            <a:r>
              <a:rPr lang="en-US" sz="1200" dirty="0" err="1"/>
              <a:t>statistiski</a:t>
            </a:r>
            <a:r>
              <a:rPr lang="en-US" sz="1200" dirty="0"/>
              <a:t> </a:t>
            </a:r>
            <a:r>
              <a:rPr lang="en-US" sz="1200" dirty="0" err="1"/>
              <a:t>nozīmīga</a:t>
            </a:r>
            <a:r>
              <a:rPr lang="en-US" sz="1200" dirty="0"/>
              <a:t> </a:t>
            </a:r>
            <a:r>
              <a:rPr lang="en-US" sz="1200" dirty="0" err="1"/>
              <a:t>atšķirība</a:t>
            </a:r>
            <a:r>
              <a:rPr lang="en-US" sz="1200" dirty="0"/>
              <a:t> (p&lt; 0,001) </a:t>
            </a:r>
            <a:r>
              <a:rPr lang="en-US" sz="1200" dirty="0" err="1"/>
              <a:t>starp</a:t>
            </a:r>
            <a:r>
              <a:rPr lang="en-US" sz="1200" dirty="0"/>
              <a:t> </a:t>
            </a:r>
            <a:r>
              <a:rPr lang="en-US" sz="1200" dirty="0" err="1"/>
              <a:t>summārajiem</a:t>
            </a:r>
            <a:r>
              <a:rPr lang="en-US" sz="1200" dirty="0"/>
              <a:t> </a:t>
            </a:r>
            <a:r>
              <a:rPr lang="en-US" sz="1200" dirty="0" err="1"/>
              <a:t>anketu</a:t>
            </a:r>
            <a:r>
              <a:rPr lang="en-US" sz="1200" dirty="0"/>
              <a:t> </a:t>
            </a:r>
            <a:r>
              <a:rPr lang="en-US" sz="1200" dirty="0" err="1"/>
              <a:t>punktu</a:t>
            </a:r>
            <a:r>
              <a:rPr lang="en-US" sz="1200" dirty="0"/>
              <a:t> </a:t>
            </a:r>
            <a:r>
              <a:rPr lang="en-US" sz="1200" dirty="0" err="1"/>
              <a:t>rezultātiem</a:t>
            </a:r>
            <a:r>
              <a:rPr lang="en-US" sz="1200" dirty="0"/>
              <a:t> 1, 3 un 6 </a:t>
            </a:r>
            <a:r>
              <a:rPr lang="en-US" sz="1200" dirty="0" err="1"/>
              <a:t>mēnešus</a:t>
            </a:r>
            <a:r>
              <a:rPr lang="en-US" sz="1200" dirty="0"/>
              <a:t> </a:t>
            </a:r>
            <a:r>
              <a:rPr lang="en-US" sz="1200" dirty="0" err="1"/>
              <a:t>pēc</a:t>
            </a:r>
            <a:r>
              <a:rPr lang="en-US" sz="1200" dirty="0"/>
              <a:t> MCŠ </a:t>
            </a:r>
            <a:r>
              <a:rPr lang="en-US" sz="1200" dirty="0" err="1"/>
              <a:t>transplantācijas</a:t>
            </a:r>
            <a:r>
              <a:rPr lang="en-US" sz="1200" dirty="0"/>
              <a:t>. </a:t>
            </a:r>
          </a:p>
          <a:p>
            <a:pPr algn="l"/>
            <a:endParaRPr lang="en-US" sz="1200" dirty="0"/>
          </a:p>
        </p:txBody>
      </p:sp>
      <p:sp>
        <p:nvSpPr>
          <p:cNvPr id="2" name="Rectangle 1">
            <a:extLst>
              <a:ext uri="{FF2B5EF4-FFF2-40B4-BE49-F238E27FC236}">
                <a16:creationId xmlns:a16="http://schemas.microsoft.com/office/drawing/2014/main" id="{CDCC8474-FD83-C349-BF8E-188E92476168}"/>
              </a:ext>
            </a:extLst>
          </p:cNvPr>
          <p:cNvSpPr/>
          <p:nvPr/>
        </p:nvSpPr>
        <p:spPr>
          <a:xfrm>
            <a:off x="69057" y="6521568"/>
            <a:ext cx="6096000" cy="369332"/>
          </a:xfrm>
          <a:prstGeom prst="rect">
            <a:avLst/>
          </a:prstGeom>
        </p:spPr>
        <p:txBody>
          <a:bodyPr>
            <a:spAutoFit/>
          </a:bodyPr>
          <a:lstStyle/>
          <a:p>
            <a:pPr algn="l"/>
            <a:r>
              <a:rPr lang="en-US" sz="600" dirty="0" err="1"/>
              <a:t>Goncars</a:t>
            </a:r>
            <a:r>
              <a:rPr lang="en-US" sz="600" dirty="0"/>
              <a:t> V, </a:t>
            </a:r>
            <a:r>
              <a:rPr lang="en-US" sz="600" dirty="0" err="1"/>
              <a:t>Kalnberzs</a:t>
            </a:r>
            <a:r>
              <a:rPr lang="en-US" sz="600" dirty="0"/>
              <a:t> K, </a:t>
            </a:r>
            <a:r>
              <a:rPr lang="en-US" sz="600" dirty="0" err="1"/>
              <a:t>Jakobsons</a:t>
            </a:r>
            <a:r>
              <a:rPr lang="en-US" sz="600" dirty="0"/>
              <a:t> E, </a:t>
            </a:r>
            <a:r>
              <a:rPr lang="en-US" sz="600" dirty="0" err="1"/>
              <a:t>Enģele</a:t>
            </a:r>
            <a:r>
              <a:rPr lang="en-US" sz="600" dirty="0"/>
              <a:t> I, </a:t>
            </a:r>
            <a:r>
              <a:rPr lang="en-US" sz="600" dirty="0" err="1"/>
              <a:t>Briede</a:t>
            </a:r>
            <a:r>
              <a:rPr lang="en-US" sz="600" dirty="0"/>
              <a:t> I, </a:t>
            </a:r>
            <a:r>
              <a:rPr lang="en-US" sz="600" dirty="0" err="1"/>
              <a:t>Blums</a:t>
            </a:r>
            <a:r>
              <a:rPr lang="en-US" sz="600" dirty="0"/>
              <a:t> K, </a:t>
            </a:r>
            <a:r>
              <a:rPr lang="en-US" sz="600" dirty="0" err="1"/>
              <a:t>Erglis</a:t>
            </a:r>
            <a:r>
              <a:rPr lang="en-US" sz="600" dirty="0"/>
              <a:t> K, </a:t>
            </a:r>
            <a:r>
              <a:rPr lang="en-US" sz="600" dirty="0" err="1"/>
              <a:t>Erglis</a:t>
            </a:r>
            <a:r>
              <a:rPr lang="en-US" sz="600" dirty="0"/>
              <a:t> M, </a:t>
            </a:r>
            <a:r>
              <a:rPr lang="en-US" sz="600" dirty="0" err="1"/>
              <a:t>Patetko</a:t>
            </a:r>
            <a:r>
              <a:rPr lang="en-US" sz="600" dirty="0"/>
              <a:t> L, </a:t>
            </a:r>
            <a:r>
              <a:rPr lang="en-US" sz="600" dirty="0" err="1"/>
              <a:t>Muiznieks</a:t>
            </a:r>
            <a:r>
              <a:rPr lang="en-US" sz="600" dirty="0"/>
              <a:t> I, </a:t>
            </a:r>
            <a:r>
              <a:rPr lang="en-US" sz="600" dirty="0" err="1"/>
              <a:t>Erglis</a:t>
            </a:r>
            <a:r>
              <a:rPr lang="en-US" sz="600" dirty="0"/>
              <a:t> A. Treatment of Knee Osteoarthritis with</a:t>
            </a:r>
          </a:p>
          <a:p>
            <a:pPr algn="l"/>
            <a:r>
              <a:rPr lang="en-US" sz="600" dirty="0"/>
              <a:t>Bone Marrow-Derived Mononuclear Cell Injection: 12-Month Follow-up. Cartilage. 2018 Jan 1:1947603517746721. </a:t>
            </a:r>
            <a:r>
              <a:rPr lang="en-US" sz="600" dirty="0" err="1"/>
              <a:t>doi</a:t>
            </a:r>
            <a:r>
              <a:rPr lang="en-US" sz="600" dirty="0"/>
              <a:t>: 10.1177/1947603517746721. [</a:t>
            </a:r>
            <a:r>
              <a:rPr lang="en-US" sz="600" dirty="0" err="1"/>
              <a:t>Epub</a:t>
            </a:r>
            <a:r>
              <a:rPr lang="en-US" sz="600" dirty="0"/>
              <a:t> ahead of print] PubMed PMID: 29373926.</a:t>
            </a:r>
          </a:p>
        </p:txBody>
      </p:sp>
      <p:pic>
        <p:nvPicPr>
          <p:cNvPr id="5" name="Picture 4">
            <a:extLst>
              <a:ext uri="{FF2B5EF4-FFF2-40B4-BE49-F238E27FC236}">
                <a16:creationId xmlns:a16="http://schemas.microsoft.com/office/drawing/2014/main" id="{B948BC3E-C3A8-0542-86A1-F440BE1A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3775" y="3422650"/>
            <a:ext cx="44450" cy="12700"/>
          </a:xfrm>
          <a:prstGeom prst="rect">
            <a:avLst/>
          </a:prstGeom>
        </p:spPr>
      </p:pic>
      <p:pic>
        <p:nvPicPr>
          <p:cNvPr id="7" name="Picture 6">
            <a:extLst>
              <a:ext uri="{FF2B5EF4-FFF2-40B4-BE49-F238E27FC236}">
                <a16:creationId xmlns:a16="http://schemas.microsoft.com/office/drawing/2014/main" id="{28EC34B6-E250-2046-8162-1D4956124D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2332" y="2801947"/>
            <a:ext cx="2705100" cy="2622550"/>
          </a:xfrm>
          <a:prstGeom prst="rect">
            <a:avLst/>
          </a:prstGeom>
        </p:spPr>
      </p:pic>
      <p:pic>
        <p:nvPicPr>
          <p:cNvPr id="15" name="Picture 14">
            <a:extLst>
              <a:ext uri="{FF2B5EF4-FFF2-40B4-BE49-F238E27FC236}">
                <a16:creationId xmlns:a16="http://schemas.microsoft.com/office/drawing/2014/main" id="{2CC15FFD-6D83-5C47-ABF4-3712D0C5DA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3775" y="3422650"/>
            <a:ext cx="44450" cy="12700"/>
          </a:xfrm>
          <a:prstGeom prst="rect">
            <a:avLst/>
          </a:prstGeom>
        </p:spPr>
      </p:pic>
      <p:pic>
        <p:nvPicPr>
          <p:cNvPr id="17" name="Picture 16">
            <a:extLst>
              <a:ext uri="{FF2B5EF4-FFF2-40B4-BE49-F238E27FC236}">
                <a16:creationId xmlns:a16="http://schemas.microsoft.com/office/drawing/2014/main" id="{3032E3E9-2B1B-964E-99AD-6DEDBBC222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2332" y="121037"/>
            <a:ext cx="2693862" cy="2680911"/>
          </a:xfrm>
          <a:prstGeom prst="rect">
            <a:avLst/>
          </a:prstGeom>
        </p:spPr>
      </p:pic>
      <p:graphicFrame>
        <p:nvGraphicFramePr>
          <p:cNvPr id="18" name="Object 9">
            <a:extLst>
              <a:ext uri="{FF2B5EF4-FFF2-40B4-BE49-F238E27FC236}">
                <a16:creationId xmlns:a16="http://schemas.microsoft.com/office/drawing/2014/main" id="{62085D4A-ABE7-B14D-AFAA-4874EA3AB6BB}"/>
              </a:ext>
            </a:extLst>
          </p:cNvPr>
          <p:cNvGraphicFramePr>
            <a:graphicFrameLocks noChangeAspect="1"/>
          </p:cNvGraphicFramePr>
          <p:nvPr/>
        </p:nvGraphicFramePr>
        <p:xfrm>
          <a:off x="7808182" y="5468873"/>
          <a:ext cx="4832350" cy="1371600"/>
        </p:xfrm>
        <a:graphic>
          <a:graphicData uri="http://schemas.openxmlformats.org/presentationml/2006/ole">
            <mc:AlternateContent xmlns:mc="http://schemas.openxmlformats.org/markup-compatibility/2006">
              <mc:Choice xmlns:v="urn:schemas-microsoft-com:vml" Requires="v">
                <p:oleObj name="Document" r:id="rId7" imgW="5270306" imgH="1752535" progId="Word.Document.12">
                  <p:embed/>
                </p:oleObj>
              </mc:Choice>
              <mc:Fallback>
                <p:oleObj name="Document" r:id="rId7" imgW="5270306" imgH="1752535" progId="Word.Document.12">
                  <p:embed/>
                  <p:pic>
                    <p:nvPicPr>
                      <p:cNvPr id="18" name="Object 9">
                        <a:extLst>
                          <a:ext uri="{FF2B5EF4-FFF2-40B4-BE49-F238E27FC236}">
                            <a16:creationId xmlns:a16="http://schemas.microsoft.com/office/drawing/2014/main" id="{62085D4A-ABE7-B14D-AFAA-4874EA3AB6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08182" y="5468873"/>
                        <a:ext cx="4832350" cy="13716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48682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042F3-7009-504D-B915-9C2A8AFE92C1}"/>
              </a:ext>
            </a:extLst>
          </p:cNvPr>
          <p:cNvSpPr>
            <a:spLocks noGrp="1"/>
          </p:cNvSpPr>
          <p:nvPr>
            <p:ph type="title"/>
          </p:nvPr>
        </p:nvSpPr>
        <p:spPr>
          <a:xfrm>
            <a:off x="609600" y="274638"/>
            <a:ext cx="7760677" cy="1143000"/>
          </a:xfrm>
        </p:spPr>
        <p:txBody>
          <a:bodyPr>
            <a:normAutofit fontScale="90000"/>
          </a:bodyPr>
          <a:lstStyle/>
          <a:p>
            <a:r>
              <a:rPr lang="lv-LV" dirty="0"/>
              <a:t>3D printeris </a:t>
            </a:r>
            <a:r>
              <a:rPr lang="lv-LV" dirty="0" err="1"/>
              <a:t>biotehnoloģiski</a:t>
            </a:r>
            <a:r>
              <a:rPr lang="lv-LV" dirty="0"/>
              <a:t> ražotiem audiem</a:t>
            </a:r>
            <a:endParaRPr lang="en-US" dirty="0"/>
          </a:p>
        </p:txBody>
      </p:sp>
      <p:pic>
        <p:nvPicPr>
          <p:cNvPr id="9" name="Picture 8">
            <a:extLst>
              <a:ext uri="{FF2B5EF4-FFF2-40B4-BE49-F238E27FC236}">
                <a16:creationId xmlns:a16="http://schemas.microsoft.com/office/drawing/2014/main" id="{42238433-EDAE-5043-9F20-D142FCFE2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57" y="2735520"/>
            <a:ext cx="2963033" cy="4122480"/>
          </a:xfrm>
          <a:prstGeom prst="rect">
            <a:avLst/>
          </a:prstGeom>
        </p:spPr>
      </p:pic>
      <p:sp>
        <p:nvSpPr>
          <p:cNvPr id="10" name="Rectangle 9">
            <a:extLst>
              <a:ext uri="{FF2B5EF4-FFF2-40B4-BE49-F238E27FC236}">
                <a16:creationId xmlns:a16="http://schemas.microsoft.com/office/drawing/2014/main" id="{908D0903-F631-4D48-96CF-30552DF0BD38}"/>
              </a:ext>
            </a:extLst>
          </p:cNvPr>
          <p:cNvSpPr/>
          <p:nvPr/>
        </p:nvSpPr>
        <p:spPr>
          <a:xfrm>
            <a:off x="313509" y="1857569"/>
            <a:ext cx="4362994" cy="1200329"/>
          </a:xfrm>
          <a:prstGeom prst="rect">
            <a:avLst/>
          </a:prstGeom>
        </p:spPr>
        <p:txBody>
          <a:bodyPr wrap="square">
            <a:spAutoFit/>
          </a:bodyPr>
          <a:lstStyle/>
          <a:p>
            <a:r>
              <a:rPr lang="en-US"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Fluorescences</a:t>
            </a:r>
            <a:r>
              <a:rPr lang="en-US"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mikroskopa</a:t>
            </a:r>
            <a:r>
              <a:rPr lang="en-US"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foto-dokumentācija</a:t>
            </a:r>
            <a:r>
              <a:rPr lang="en-US"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ar</a:t>
            </a:r>
            <a:r>
              <a:rPr lang="en-US"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MG-63-GFP </a:t>
            </a:r>
            <a:r>
              <a:rPr lang="en-US"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šūnu</a:t>
            </a:r>
            <a:r>
              <a:rPr lang="en-US"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līnijas</a:t>
            </a:r>
            <a:r>
              <a:rPr lang="en-US"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ekspozīciju</a:t>
            </a:r>
            <a:r>
              <a:rPr lang="en-US"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PCL </a:t>
            </a:r>
            <a:r>
              <a:rPr lang="en-US"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matriksos</a:t>
            </a:r>
            <a:r>
              <a:rPr lang="en-US"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un </a:t>
            </a:r>
            <a:r>
              <a:rPr lang="en-US"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pozitīvā</a:t>
            </a:r>
            <a:r>
              <a:rPr lang="en-US"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kontrole</a:t>
            </a:r>
            <a:r>
              <a:rPr lang="en-US"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lumMod val="75000"/>
                    <a:lumOff val="25000"/>
                  </a:schemeClr>
                </a:solidFill>
                <a:latin typeface="Calibri" panose="020F0502020204030204" pitchFamily="34" charset="0"/>
                <a:cs typeface="Calibri" panose="020F0502020204030204" pitchFamily="34" charset="0"/>
              </a:rPr>
              <a:t> </a:t>
            </a:r>
          </a:p>
        </p:txBody>
      </p:sp>
      <p:sp>
        <p:nvSpPr>
          <p:cNvPr id="14" name="Rectangle 13">
            <a:extLst>
              <a:ext uri="{FF2B5EF4-FFF2-40B4-BE49-F238E27FC236}">
                <a16:creationId xmlns:a16="http://schemas.microsoft.com/office/drawing/2014/main" id="{C348B423-8246-0A4C-80E4-CB7AE43104F4}"/>
              </a:ext>
            </a:extLst>
          </p:cNvPr>
          <p:cNvSpPr/>
          <p:nvPr/>
        </p:nvSpPr>
        <p:spPr>
          <a:xfrm>
            <a:off x="5274166" y="1966396"/>
            <a:ext cx="3304903" cy="923330"/>
          </a:xfrm>
          <a:prstGeom prst="rect">
            <a:avLst/>
          </a:prstGeom>
        </p:spPr>
        <p:txBody>
          <a:bodyPr wrap="square">
            <a:spAutoFit/>
          </a:bodyPr>
          <a:lstStyle/>
          <a:p>
            <a:r>
              <a:rPr lang="lv-LV"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Laminārās</a:t>
            </a:r>
            <a:r>
              <a:rPr lang="lv-LV"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gaisa plūsmas skapī ievietojams </a:t>
            </a:r>
            <a:r>
              <a:rPr lang="lv-LV"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trīsdimensionālā</a:t>
            </a:r>
            <a:r>
              <a:rPr lang="lv-LV"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lv-LV"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bioprintera</a:t>
            </a:r>
            <a:r>
              <a:rPr lang="lv-LV"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prototips.</a:t>
            </a:r>
            <a:r>
              <a:rPr lang="en-US" dirty="0">
                <a:solidFill>
                  <a:schemeClr val="tx1">
                    <a:lumMod val="75000"/>
                    <a:lumOff val="25000"/>
                  </a:schemeClr>
                </a:solidFill>
                <a:latin typeface="Calibri" panose="020F0502020204030204" pitchFamily="34" charset="0"/>
                <a:cs typeface="Calibri" panose="020F0502020204030204" pitchFamily="34" charset="0"/>
              </a:rPr>
              <a:t> </a:t>
            </a:r>
          </a:p>
        </p:txBody>
      </p:sp>
      <p:pic>
        <p:nvPicPr>
          <p:cNvPr id="15" name="Picture 14">
            <a:extLst>
              <a:ext uri="{FF2B5EF4-FFF2-40B4-BE49-F238E27FC236}">
                <a16:creationId xmlns:a16="http://schemas.microsoft.com/office/drawing/2014/main" id="{C785856F-EBA0-784E-BFC3-4C60B01E1EA2}"/>
              </a:ext>
            </a:extLst>
          </p:cNvPr>
          <p:cNvPicPr/>
          <p:nvPr/>
        </p:nvPicPr>
        <p:blipFill>
          <a:blip r:embed="rId3" cstate="screen">
            <a:extLst>
              <a:ext uri="{28A0092B-C50C-407E-A947-70E740481C1C}">
                <a14:useLocalDpi xmlns:a14="http://schemas.microsoft.com/office/drawing/2010/main"/>
              </a:ext>
            </a:extLst>
          </a:blip>
          <a:stretch>
            <a:fillRect/>
          </a:stretch>
        </p:blipFill>
        <p:spPr>
          <a:xfrm>
            <a:off x="10102101" y="1324518"/>
            <a:ext cx="1636894" cy="1383371"/>
          </a:xfrm>
          <a:prstGeom prst="rect">
            <a:avLst/>
          </a:prstGeom>
        </p:spPr>
      </p:pic>
      <p:pic>
        <p:nvPicPr>
          <p:cNvPr id="16" name="Picture 15">
            <a:extLst>
              <a:ext uri="{FF2B5EF4-FFF2-40B4-BE49-F238E27FC236}">
                <a16:creationId xmlns:a16="http://schemas.microsoft.com/office/drawing/2014/main" id="{652881A2-6B91-3948-908A-E3E7F85D5F54}"/>
              </a:ext>
            </a:extLst>
          </p:cNvPr>
          <p:cNvPicPr/>
          <p:nvPr/>
        </p:nvPicPr>
        <p:blipFill>
          <a:blip r:embed="rId4" cstate="screen">
            <a:extLst>
              <a:ext uri="{28A0092B-C50C-407E-A947-70E740481C1C}">
                <a14:useLocalDpi xmlns:a14="http://schemas.microsoft.com/office/drawing/2010/main"/>
              </a:ext>
            </a:extLst>
          </a:blip>
          <a:stretch>
            <a:fillRect/>
          </a:stretch>
        </p:blipFill>
        <p:spPr>
          <a:xfrm>
            <a:off x="10096545" y="2707889"/>
            <a:ext cx="1636894" cy="1383371"/>
          </a:xfrm>
          <a:prstGeom prst="rect">
            <a:avLst/>
          </a:prstGeom>
        </p:spPr>
      </p:pic>
      <p:pic>
        <p:nvPicPr>
          <p:cNvPr id="17" name="Picture 16">
            <a:extLst>
              <a:ext uri="{FF2B5EF4-FFF2-40B4-BE49-F238E27FC236}">
                <a16:creationId xmlns:a16="http://schemas.microsoft.com/office/drawing/2014/main" id="{5A72DDAB-888F-1749-B7C5-9B3ED95A028E}"/>
              </a:ext>
            </a:extLst>
          </p:cNvPr>
          <p:cNvPicPr/>
          <p:nvPr/>
        </p:nvPicPr>
        <p:blipFill>
          <a:blip r:embed="rId5" cstate="screen">
            <a:extLst>
              <a:ext uri="{28A0092B-C50C-407E-A947-70E740481C1C}">
                <a14:useLocalDpi xmlns:a14="http://schemas.microsoft.com/office/drawing/2010/main"/>
              </a:ext>
            </a:extLst>
          </a:blip>
          <a:stretch>
            <a:fillRect/>
          </a:stretch>
        </p:blipFill>
        <p:spPr>
          <a:xfrm>
            <a:off x="10102101" y="4091259"/>
            <a:ext cx="1636894" cy="1383371"/>
          </a:xfrm>
          <a:prstGeom prst="rect">
            <a:avLst/>
          </a:prstGeom>
        </p:spPr>
      </p:pic>
      <p:pic>
        <p:nvPicPr>
          <p:cNvPr id="18" name="Picture 17">
            <a:extLst>
              <a:ext uri="{FF2B5EF4-FFF2-40B4-BE49-F238E27FC236}">
                <a16:creationId xmlns:a16="http://schemas.microsoft.com/office/drawing/2014/main" id="{89A2A894-F82B-2E43-8F03-03C03E3FFF74}"/>
              </a:ext>
            </a:extLst>
          </p:cNvPr>
          <p:cNvPicPr/>
          <p:nvPr/>
        </p:nvPicPr>
        <p:blipFill>
          <a:blip r:embed="rId6" cstate="screen">
            <a:extLst>
              <a:ext uri="{28A0092B-C50C-407E-A947-70E740481C1C}">
                <a14:useLocalDpi xmlns:a14="http://schemas.microsoft.com/office/drawing/2010/main"/>
              </a:ext>
            </a:extLst>
          </a:blip>
          <a:stretch>
            <a:fillRect/>
          </a:stretch>
        </p:blipFill>
        <p:spPr>
          <a:xfrm>
            <a:off x="10102101" y="5474630"/>
            <a:ext cx="1636894" cy="1383371"/>
          </a:xfrm>
          <a:prstGeom prst="rect">
            <a:avLst/>
          </a:prstGeom>
        </p:spPr>
      </p:pic>
      <p:sp>
        <p:nvSpPr>
          <p:cNvPr id="19" name="Rectangle 18">
            <a:extLst>
              <a:ext uri="{FF2B5EF4-FFF2-40B4-BE49-F238E27FC236}">
                <a16:creationId xmlns:a16="http://schemas.microsoft.com/office/drawing/2014/main" id="{E683A5D8-FBBF-234D-AEA7-3CA43918094A}"/>
              </a:ext>
            </a:extLst>
          </p:cNvPr>
          <p:cNvSpPr/>
          <p:nvPr/>
        </p:nvSpPr>
        <p:spPr>
          <a:xfrm flipH="1">
            <a:off x="8908869" y="492621"/>
            <a:ext cx="3183907" cy="646331"/>
          </a:xfrm>
          <a:prstGeom prst="rect">
            <a:avLst/>
          </a:prstGeom>
        </p:spPr>
        <p:txBody>
          <a:bodyPr wrap="square">
            <a:spAutoFit/>
          </a:bodyPr>
          <a:lstStyle/>
          <a:p>
            <a:r>
              <a:rPr lang="lv-LV" dirty="0">
                <a:latin typeface="Times New Roman" panose="02020603050405020304" pitchFamily="18" charset="0"/>
                <a:ea typeface="Calibri" panose="020F0502020204030204" pitchFamily="34" charset="0"/>
              </a:rPr>
              <a:t>Mugurkaula </a:t>
            </a:r>
            <a:r>
              <a:rPr lang="lv-LV" dirty="0" err="1">
                <a:latin typeface="Times New Roman" panose="02020603050405020304" pitchFamily="18" charset="0"/>
                <a:ea typeface="Calibri" panose="020F0502020204030204" pitchFamily="34" charset="0"/>
              </a:rPr>
              <a:t>starpskriemeļu</a:t>
            </a:r>
            <a:r>
              <a:rPr lang="lv-LV" dirty="0">
                <a:latin typeface="Times New Roman" panose="02020603050405020304" pitchFamily="18" charset="0"/>
                <a:ea typeface="Calibri" panose="020F0502020204030204" pitchFamily="34" charset="0"/>
              </a:rPr>
              <a:t> diska modeļa izveide</a:t>
            </a:r>
            <a:r>
              <a:rPr lang="en-US" dirty="0"/>
              <a:t> </a:t>
            </a:r>
          </a:p>
        </p:txBody>
      </p:sp>
      <p:pic>
        <p:nvPicPr>
          <p:cNvPr id="21" name="Picture 20">
            <a:extLst>
              <a:ext uri="{FF2B5EF4-FFF2-40B4-BE49-F238E27FC236}">
                <a16:creationId xmlns:a16="http://schemas.microsoft.com/office/drawing/2014/main" id="{A1B8B5DF-9CC7-2E41-A5D5-ACE05FA6E1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6503" y="3094685"/>
            <a:ext cx="4857614" cy="3376518"/>
          </a:xfrm>
          <a:prstGeom prst="rect">
            <a:avLst/>
          </a:prstGeom>
        </p:spPr>
      </p:pic>
    </p:spTree>
    <p:extLst>
      <p:ext uri="{BB962C8B-B14F-4D97-AF65-F5344CB8AC3E}">
        <p14:creationId xmlns:p14="http://schemas.microsoft.com/office/powerpoint/2010/main" val="768628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2" name="Title 1"/>
          <p:cNvSpPr>
            <a:spLocks noGrp="1"/>
          </p:cNvSpPr>
          <p:nvPr>
            <p:ph type="title"/>
          </p:nvPr>
        </p:nvSpPr>
        <p:spPr/>
        <p:txBody>
          <a:bodyPr/>
          <a:lstStyle/>
          <a:p>
            <a:r>
              <a:rPr lang="lv-LV" dirty="0"/>
              <a:t>Cilmes šūnu terapijas nākotne!</a:t>
            </a:r>
            <a:endParaRPr lang="en-US" dirty="0"/>
          </a:p>
        </p:txBody>
      </p:sp>
      <p:graphicFrame>
        <p:nvGraphicFramePr>
          <p:cNvPr id="28681" name="Object 9"/>
          <p:cNvGraphicFramePr>
            <a:graphicFrameLocks noChangeAspect="1"/>
          </p:cNvGraphicFramePr>
          <p:nvPr/>
        </p:nvGraphicFramePr>
        <p:xfrm>
          <a:off x="1644650" y="1371600"/>
          <a:ext cx="4832350" cy="1371600"/>
        </p:xfrm>
        <a:graphic>
          <a:graphicData uri="http://schemas.openxmlformats.org/presentationml/2006/ole">
            <mc:AlternateContent xmlns:mc="http://schemas.openxmlformats.org/markup-compatibility/2006">
              <mc:Choice xmlns:v="urn:schemas-microsoft-com:vml" Requires="v">
                <p:oleObj name="Document" r:id="rId4" imgW="5270306" imgH="1752535" progId="Word.Document.12">
                  <p:embed/>
                </p:oleObj>
              </mc:Choice>
              <mc:Fallback>
                <p:oleObj name="Document" r:id="rId4" imgW="5270306" imgH="1752535" progId="Word.Document.12">
                  <p:embed/>
                  <p:pic>
                    <p:nvPicPr>
                      <p:cNvPr id="28681"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4650" y="1371600"/>
                        <a:ext cx="4832350" cy="13716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28683" name="Picture 5" descr="D:\_MG_9132.JPG"/>
          <p:cNvPicPr>
            <a:picLocks noChangeAspect="1" noChangeArrowheads="1"/>
          </p:cNvPicPr>
          <p:nvPr/>
        </p:nvPicPr>
        <p:blipFill>
          <a:blip r:embed="rId6"/>
          <a:srcRect/>
          <a:stretch>
            <a:fillRect/>
          </a:stretch>
        </p:blipFill>
        <p:spPr bwMode="auto">
          <a:xfrm>
            <a:off x="3429000" y="5486401"/>
            <a:ext cx="1785938" cy="1279525"/>
          </a:xfrm>
          <a:prstGeom prst="rect">
            <a:avLst/>
          </a:prstGeom>
          <a:noFill/>
          <a:ln w="9525">
            <a:noFill/>
            <a:miter lim="800000"/>
            <a:headEnd/>
            <a:tailEnd/>
          </a:ln>
        </p:spPr>
      </p:pic>
      <p:pic>
        <p:nvPicPr>
          <p:cNvPr id="28684" name="Picture 2" descr="bone"/>
          <p:cNvPicPr>
            <a:picLocks noChangeAspect="1" noChangeArrowheads="1"/>
          </p:cNvPicPr>
          <p:nvPr/>
        </p:nvPicPr>
        <p:blipFill>
          <a:blip r:embed="rId7"/>
          <a:srcRect/>
          <a:stretch>
            <a:fillRect/>
          </a:stretch>
        </p:blipFill>
        <p:spPr bwMode="auto">
          <a:xfrm>
            <a:off x="1993901" y="3598864"/>
            <a:ext cx="2151063" cy="2332037"/>
          </a:xfrm>
          <a:prstGeom prst="rect">
            <a:avLst/>
          </a:prstGeom>
          <a:noFill/>
          <a:ln w="9525">
            <a:noFill/>
            <a:miter lim="800000"/>
            <a:headEnd/>
            <a:tailEnd/>
          </a:ln>
        </p:spPr>
      </p:pic>
      <p:pic>
        <p:nvPicPr>
          <p:cNvPr id="2" name="lodpeld4_4_10Hz.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520267" y="2967566"/>
            <a:ext cx="4995332" cy="3746500"/>
          </a:xfrm>
          <a:prstGeom prst="rect">
            <a:avLst/>
          </a:prstGeom>
        </p:spPr>
      </p:pic>
    </p:spTree>
    <p:extLst>
      <p:ext uri="{BB962C8B-B14F-4D97-AF65-F5344CB8AC3E}">
        <p14:creationId xmlns:p14="http://schemas.microsoft.com/office/powerpoint/2010/main" val="10552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te Placeholder 2"/>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lv-LV" altLang="en-US"/>
              <a:t> </a:t>
            </a:r>
          </a:p>
        </p:txBody>
      </p:sp>
      <p:sp>
        <p:nvSpPr>
          <p:cNvPr id="8195" name="Rectangle 2"/>
          <p:cNvSpPr>
            <a:spLocks noGrp="1" noChangeArrowheads="1"/>
          </p:cNvSpPr>
          <p:nvPr>
            <p:ph type="title"/>
          </p:nvPr>
        </p:nvSpPr>
        <p:spPr/>
        <p:txBody>
          <a:bodyPr/>
          <a:lstStyle/>
          <a:p>
            <a:r>
              <a:rPr lang="lv-LV" dirty="0">
                <a:ea typeface="ＭＳ Ｐゴシック" pitchFamily="34" charset="-128"/>
              </a:rPr>
              <a:t>Reģeneratīvās terapijas “vēsture”</a:t>
            </a:r>
            <a:endParaRPr lang="en-GB" dirty="0">
              <a:ea typeface="ＭＳ Ｐゴシック" pitchFamily="34" charset="-128"/>
            </a:endParaRPr>
          </a:p>
        </p:txBody>
      </p:sp>
      <p:sp>
        <p:nvSpPr>
          <p:cNvPr id="8196" name="Text Box 5"/>
          <p:cNvSpPr txBox="1">
            <a:spLocks noChangeArrowheads="1"/>
          </p:cNvSpPr>
          <p:nvPr/>
        </p:nvSpPr>
        <p:spPr bwMode="auto">
          <a:xfrm>
            <a:off x="890499" y="6009150"/>
            <a:ext cx="32766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lv-LV" sz="2000" dirty="0"/>
              <a:t>Prometejs (</a:t>
            </a:r>
            <a:r>
              <a:rPr lang="lv-LV" sz="2000" i="1" dirty="0"/>
              <a:t>Rubenss, 1612)</a:t>
            </a:r>
          </a:p>
        </p:txBody>
      </p:sp>
      <p:pic>
        <p:nvPicPr>
          <p:cNvPr id="8197" name="Picture 8" descr="rubens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499" y="1358337"/>
            <a:ext cx="4018552" cy="469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6653148" y="1997296"/>
            <a:ext cx="4648353" cy="3477875"/>
          </a:xfrm>
          <a:prstGeom prst="rect">
            <a:avLst/>
          </a:prstGeom>
          <a:noFill/>
        </p:spPr>
        <p:txBody>
          <a:bodyPr wrap="square" rtlCol="0">
            <a:spAutoFit/>
          </a:bodyPr>
          <a:lstStyle/>
          <a:p>
            <a:r>
              <a:rPr lang="en-US" sz="2000" dirty="0" err="1"/>
              <a:t>Sengrieķu</a:t>
            </a:r>
            <a:r>
              <a:rPr lang="en-US" sz="2000" dirty="0"/>
              <a:t> </a:t>
            </a:r>
            <a:r>
              <a:rPr lang="en-US" sz="2000" dirty="0" err="1"/>
              <a:t>mitoloģijā</a:t>
            </a:r>
            <a:r>
              <a:rPr lang="en-US" sz="2000" dirty="0"/>
              <a:t> </a:t>
            </a:r>
            <a:r>
              <a:rPr lang="en-US" sz="2000" dirty="0" err="1"/>
              <a:t>Prometejs</a:t>
            </a:r>
            <a:r>
              <a:rPr lang="en-US" sz="2000" dirty="0"/>
              <a:t> </a:t>
            </a:r>
            <a:r>
              <a:rPr lang="en-US" sz="2000" dirty="0" err="1"/>
              <a:t>Olimpijā</a:t>
            </a:r>
            <a:r>
              <a:rPr lang="en-US" sz="2000" dirty="0"/>
              <a:t> </a:t>
            </a:r>
            <a:r>
              <a:rPr lang="en-US" sz="2000" dirty="0" err="1"/>
              <a:t>nolaupīja</a:t>
            </a:r>
            <a:r>
              <a:rPr lang="en-US" sz="2000" dirty="0"/>
              <a:t> </a:t>
            </a:r>
            <a:r>
              <a:rPr lang="en-US" sz="2000" dirty="0" err="1"/>
              <a:t>uguni</a:t>
            </a:r>
            <a:r>
              <a:rPr lang="en-US" sz="2000" dirty="0"/>
              <a:t>, </a:t>
            </a:r>
            <a:r>
              <a:rPr lang="en-US" sz="2000" dirty="0" err="1"/>
              <a:t>kuru</a:t>
            </a:r>
            <a:r>
              <a:rPr lang="en-US" sz="2000" dirty="0"/>
              <a:t> </a:t>
            </a:r>
            <a:r>
              <a:rPr lang="en-US" sz="2000" dirty="0" err="1"/>
              <a:t>nonesa</a:t>
            </a:r>
            <a:r>
              <a:rPr lang="en-US" sz="2000" dirty="0"/>
              <a:t> </a:t>
            </a:r>
            <a:r>
              <a:rPr lang="en-US" sz="2000" dirty="0" err="1"/>
              <a:t>uz</a:t>
            </a:r>
            <a:r>
              <a:rPr lang="en-US" sz="2000" dirty="0"/>
              <a:t> </a:t>
            </a:r>
            <a:r>
              <a:rPr lang="en-US" sz="2000" dirty="0" err="1"/>
              <a:t>zemes</a:t>
            </a:r>
            <a:r>
              <a:rPr lang="en-US" sz="2000" dirty="0"/>
              <a:t> un </a:t>
            </a:r>
            <a:r>
              <a:rPr lang="en-US" sz="2000" dirty="0" err="1"/>
              <a:t>dāvāja</a:t>
            </a:r>
            <a:r>
              <a:rPr lang="en-US" sz="2000" dirty="0"/>
              <a:t> </a:t>
            </a:r>
            <a:r>
              <a:rPr lang="en-US" sz="2000" dirty="0" err="1"/>
              <a:t>cilvēkiem</a:t>
            </a:r>
            <a:r>
              <a:rPr lang="en-US" sz="2000" dirty="0"/>
              <a:t>. </a:t>
            </a:r>
            <a:r>
              <a:rPr lang="en-US" sz="2000" dirty="0" err="1"/>
              <a:t>Turklāt</a:t>
            </a:r>
            <a:r>
              <a:rPr lang="en-US" sz="2000" dirty="0"/>
              <a:t> </a:t>
            </a:r>
            <a:r>
              <a:rPr lang="en-US" sz="2000" dirty="0" err="1"/>
              <a:t>viņš</a:t>
            </a:r>
            <a:r>
              <a:rPr lang="en-US" sz="2000" dirty="0"/>
              <a:t> </a:t>
            </a:r>
            <a:r>
              <a:rPr lang="en-US" sz="2000" dirty="0" err="1"/>
              <a:t>iemācīja</a:t>
            </a:r>
            <a:r>
              <a:rPr lang="en-US" sz="2000" dirty="0"/>
              <a:t> </a:t>
            </a:r>
            <a:r>
              <a:rPr lang="en-US" sz="2000" dirty="0" err="1"/>
              <a:t>cilvēkiem</a:t>
            </a:r>
            <a:r>
              <a:rPr lang="en-US" sz="2000" dirty="0"/>
              <a:t> </a:t>
            </a:r>
            <a:r>
              <a:rPr lang="en-US" sz="2000" dirty="0" err="1"/>
              <a:t>zemkopību</a:t>
            </a:r>
            <a:r>
              <a:rPr lang="en-US" sz="2000" dirty="0"/>
              <a:t>, </a:t>
            </a:r>
            <a:r>
              <a:rPr lang="en-US" sz="2000" dirty="0" err="1"/>
              <a:t>kuģubūvi</a:t>
            </a:r>
            <a:r>
              <a:rPr lang="en-US" sz="2000" dirty="0"/>
              <a:t>, </a:t>
            </a:r>
            <a:r>
              <a:rPr lang="en-US" sz="2000" dirty="0" err="1"/>
              <a:t>amatus</a:t>
            </a:r>
            <a:r>
              <a:rPr lang="en-US" sz="2000" dirty="0"/>
              <a:t>, </a:t>
            </a:r>
            <a:r>
              <a:rPr lang="en-US" sz="2000" dirty="0" err="1"/>
              <a:t>lasīšanu</a:t>
            </a:r>
            <a:r>
              <a:rPr lang="en-US" sz="2000" dirty="0"/>
              <a:t> un </a:t>
            </a:r>
            <a:r>
              <a:rPr lang="en-US" sz="2000" dirty="0" err="1"/>
              <a:t>rakstīšanu</a:t>
            </a:r>
            <a:r>
              <a:rPr lang="en-US" sz="2000" dirty="0"/>
              <a:t>. </a:t>
            </a:r>
            <a:r>
              <a:rPr lang="en-US" sz="2000" dirty="0" err="1"/>
              <a:t>Tā</a:t>
            </a:r>
            <a:r>
              <a:rPr lang="en-US" sz="2000" dirty="0"/>
              <a:t> </a:t>
            </a:r>
            <a:r>
              <a:rPr lang="en-US" sz="2000" dirty="0" err="1"/>
              <a:t>rezultātā</a:t>
            </a:r>
            <a:r>
              <a:rPr lang="en-US" sz="2000" dirty="0"/>
              <a:t> </a:t>
            </a:r>
            <a:r>
              <a:rPr lang="en-US" sz="2000" dirty="0" err="1"/>
              <a:t>tika</a:t>
            </a:r>
            <a:r>
              <a:rPr lang="en-US" sz="2000" dirty="0"/>
              <a:t> </a:t>
            </a:r>
            <a:r>
              <a:rPr lang="en-US" sz="2000" dirty="0" err="1"/>
              <a:t>iedragāta</a:t>
            </a:r>
            <a:r>
              <a:rPr lang="en-US" sz="2000" dirty="0"/>
              <a:t> </a:t>
            </a:r>
            <a:r>
              <a:rPr lang="en-US" sz="2000" dirty="0" err="1"/>
              <a:t>ticība</a:t>
            </a:r>
            <a:r>
              <a:rPr lang="en-US" sz="2000" dirty="0"/>
              <a:t> </a:t>
            </a:r>
            <a:r>
              <a:rPr lang="en-US" sz="2000" dirty="0" err="1"/>
              <a:t>dievu</a:t>
            </a:r>
            <a:r>
              <a:rPr lang="en-US" sz="2000" dirty="0"/>
              <a:t> </a:t>
            </a:r>
            <a:r>
              <a:rPr lang="en-US" sz="2000" dirty="0" err="1"/>
              <a:t>varenībai</a:t>
            </a:r>
            <a:r>
              <a:rPr lang="en-US" sz="2000" dirty="0"/>
              <a:t>. </a:t>
            </a:r>
          </a:p>
          <a:p>
            <a:endParaRPr lang="en-US" sz="2000" dirty="0"/>
          </a:p>
          <a:p>
            <a:r>
              <a:rPr lang="en-US" sz="2000" dirty="0" err="1"/>
              <a:t>Zevs</a:t>
            </a:r>
            <a:r>
              <a:rPr lang="en-US" sz="2000" dirty="0"/>
              <a:t> par </a:t>
            </a:r>
            <a:r>
              <a:rPr lang="en-US" sz="2000" dirty="0" err="1"/>
              <a:t>sodu</a:t>
            </a:r>
            <a:r>
              <a:rPr lang="en-US" sz="2000" dirty="0"/>
              <a:t> </a:t>
            </a:r>
            <a:r>
              <a:rPr lang="en-US" sz="2000" dirty="0" err="1"/>
              <a:t>iekala</a:t>
            </a:r>
            <a:r>
              <a:rPr lang="en-US" sz="2000" dirty="0"/>
              <a:t> </a:t>
            </a:r>
            <a:r>
              <a:rPr lang="en-US" sz="2000" dirty="0" err="1"/>
              <a:t>Prometeju</a:t>
            </a:r>
            <a:r>
              <a:rPr lang="en-US" sz="2000" dirty="0"/>
              <a:t> </a:t>
            </a:r>
            <a:r>
              <a:rPr lang="en-US" sz="2000" dirty="0" err="1"/>
              <a:t>ķēdēs</a:t>
            </a:r>
            <a:r>
              <a:rPr lang="en-US" sz="2000" dirty="0"/>
              <a:t> </a:t>
            </a:r>
            <a:r>
              <a:rPr lang="en-US" sz="2000" dirty="0" err="1"/>
              <a:t>Kaukāza</a:t>
            </a:r>
            <a:r>
              <a:rPr lang="en-US" sz="2000" dirty="0"/>
              <a:t> </a:t>
            </a:r>
            <a:r>
              <a:rPr lang="en-US" sz="2000" dirty="0" err="1"/>
              <a:t>kalnos</a:t>
            </a:r>
            <a:r>
              <a:rPr lang="en-US" sz="2000" dirty="0"/>
              <a:t>. </a:t>
            </a:r>
            <a:r>
              <a:rPr lang="en-US" sz="2000" dirty="0" err="1"/>
              <a:t>Katru</a:t>
            </a:r>
            <a:r>
              <a:rPr lang="en-US" sz="2000" dirty="0"/>
              <a:t> </a:t>
            </a:r>
            <a:r>
              <a:rPr lang="en-US" sz="2000" dirty="0" err="1"/>
              <a:t>dienu</a:t>
            </a:r>
            <a:r>
              <a:rPr lang="en-US" sz="2000" dirty="0"/>
              <a:t> </a:t>
            </a:r>
            <a:r>
              <a:rPr lang="en-US" sz="2000" dirty="0" err="1"/>
              <a:t>atlidoja</a:t>
            </a:r>
            <a:r>
              <a:rPr lang="en-US" sz="2000" dirty="0"/>
              <a:t> </a:t>
            </a:r>
            <a:r>
              <a:rPr lang="en-US" sz="2000" dirty="0" err="1"/>
              <a:t>ērglis</a:t>
            </a:r>
            <a:r>
              <a:rPr lang="en-US" sz="2000" dirty="0"/>
              <a:t> un </a:t>
            </a:r>
            <a:r>
              <a:rPr lang="en-US" sz="2000" dirty="0" err="1"/>
              <a:t>plosīja</a:t>
            </a:r>
            <a:r>
              <a:rPr lang="en-US" sz="2000" dirty="0"/>
              <a:t> </a:t>
            </a:r>
            <a:r>
              <a:rPr lang="en-US" sz="2000" dirty="0" err="1"/>
              <a:t>viņa</a:t>
            </a:r>
            <a:r>
              <a:rPr lang="en-US" sz="2000" dirty="0"/>
              <a:t> </a:t>
            </a:r>
            <a:r>
              <a:rPr lang="en-US" sz="2000" dirty="0" err="1"/>
              <a:t>aknas</a:t>
            </a:r>
            <a:r>
              <a:rPr lang="en-US" sz="2000" dirty="0"/>
              <a:t>, bet pa </a:t>
            </a:r>
            <a:r>
              <a:rPr lang="en-US" sz="2000" dirty="0" err="1"/>
              <a:t>nakti</a:t>
            </a:r>
            <a:r>
              <a:rPr lang="en-US" sz="2000" dirty="0"/>
              <a:t> </a:t>
            </a:r>
            <a:r>
              <a:rPr lang="en-US" sz="2000" dirty="0" err="1"/>
              <a:t>tās</a:t>
            </a:r>
            <a:r>
              <a:rPr lang="en-US" sz="2000" dirty="0"/>
              <a:t> </a:t>
            </a:r>
            <a:r>
              <a:rPr lang="en-US" sz="2000" dirty="0" err="1"/>
              <a:t>atauga</a:t>
            </a:r>
            <a:endParaRPr lang="en-US" sz="2000" dirty="0"/>
          </a:p>
        </p:txBody>
      </p:sp>
    </p:spTree>
    <p:extLst>
      <p:ext uri="{BB962C8B-B14F-4D97-AF65-F5344CB8AC3E}">
        <p14:creationId xmlns:p14="http://schemas.microsoft.com/office/powerpoint/2010/main" val="424830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theteachingpalette.com/wp-content/uploads/2009/03/mona-example-300x281.jpg">
            <a:extLst>
              <a:ext uri="{FF2B5EF4-FFF2-40B4-BE49-F238E27FC236}">
                <a16:creationId xmlns:a16="http://schemas.microsoft.com/office/drawing/2014/main" id="{A14879FC-D7D7-4EE9-965A-E6BAF821C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2" y="1375873"/>
            <a:ext cx="4651731" cy="435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AC72377-9075-4949-9100-F0962FB06A3A}"/>
              </a:ext>
            </a:extLst>
          </p:cNvPr>
          <p:cNvSpPr txBox="1"/>
          <p:nvPr/>
        </p:nvSpPr>
        <p:spPr>
          <a:xfrm>
            <a:off x="948583" y="2688775"/>
            <a:ext cx="4509333" cy="646331"/>
          </a:xfrm>
          <a:prstGeom prst="rect">
            <a:avLst/>
          </a:prstGeom>
          <a:noFill/>
        </p:spPr>
        <p:txBody>
          <a:bodyPr wrap="square" rtlCol="0">
            <a:spAutoFit/>
          </a:bodyPr>
          <a:lstStyle/>
          <a:p>
            <a:r>
              <a:rPr lang="lv-LV" sz="3600" b="1" i="1" dirty="0">
                <a:effectLst>
                  <a:outerShdw blurRad="38100" dist="38100" dir="2700000" algn="tl">
                    <a:srgbClr val="000000">
                      <a:alpha val="43137"/>
                    </a:srgbClr>
                  </a:outerShdw>
                </a:effectLst>
              </a:rPr>
              <a:t>Paldies par uzmanību!</a:t>
            </a:r>
          </a:p>
        </p:txBody>
      </p:sp>
    </p:spTree>
    <p:extLst>
      <p:ext uri="{BB962C8B-B14F-4D97-AF65-F5344CB8AC3E}">
        <p14:creationId xmlns:p14="http://schemas.microsoft.com/office/powerpoint/2010/main" val="3199888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10;&#10;Description automatically generated">
            <a:extLst>
              <a:ext uri="{FF2B5EF4-FFF2-40B4-BE49-F238E27FC236}">
                <a16:creationId xmlns:a16="http://schemas.microsoft.com/office/drawing/2014/main" id="{A611C484-4A91-DF46-8B8A-8FA6E387ECD4}"/>
              </a:ext>
            </a:extLst>
          </p:cNvPr>
          <p:cNvPicPr>
            <a:picLocks noGrp="1" noChangeAspect="1"/>
          </p:cNvPicPr>
          <p:nvPr>
            <p:ph idx="4294967295"/>
          </p:nvPr>
        </p:nvPicPr>
        <p:blipFill>
          <a:blip r:embed="rId2"/>
          <a:stretch>
            <a:fillRect/>
          </a:stretch>
        </p:blipFill>
        <p:spPr>
          <a:xfrm>
            <a:off x="2297056" y="599855"/>
            <a:ext cx="7932738" cy="4525962"/>
          </a:xfrm>
        </p:spPr>
      </p:pic>
      <p:sp>
        <p:nvSpPr>
          <p:cNvPr id="6" name="Rectangle 5">
            <a:extLst>
              <a:ext uri="{FF2B5EF4-FFF2-40B4-BE49-F238E27FC236}">
                <a16:creationId xmlns:a16="http://schemas.microsoft.com/office/drawing/2014/main" id="{2D034214-2B17-C042-B885-4E8DD57D3FC0}"/>
              </a:ext>
            </a:extLst>
          </p:cNvPr>
          <p:cNvSpPr/>
          <p:nvPr/>
        </p:nvSpPr>
        <p:spPr>
          <a:xfrm>
            <a:off x="2021983" y="5502240"/>
            <a:ext cx="9350062" cy="646331"/>
          </a:xfrm>
          <a:prstGeom prst="rect">
            <a:avLst/>
          </a:prstGeom>
        </p:spPr>
        <p:txBody>
          <a:bodyPr wrap="square">
            <a:spAutoFit/>
          </a:bodyPr>
          <a:lstStyle/>
          <a:p>
            <a:r>
              <a:rPr lang="en-LV" dirty="0"/>
              <a:t>1957.</a:t>
            </a:r>
            <a:r>
              <a:rPr lang="en-GB" dirty="0"/>
              <a:t>g</a:t>
            </a:r>
            <a:r>
              <a:rPr lang="en-LV" dirty="0"/>
              <a:t>adā Georgs Jankovskis pirmo reizi izmēģināja pa ša izgudrotu metodi ceļa locītvas tuberkulozes ārstēšanai. Ar šļirci radīja spiedienu kaulu smadzenēs, kas lika aktīvāk strādāt šūnām</a:t>
            </a:r>
          </a:p>
        </p:txBody>
      </p:sp>
    </p:spTree>
    <p:extLst>
      <p:ext uri="{BB962C8B-B14F-4D97-AF65-F5344CB8AC3E}">
        <p14:creationId xmlns:p14="http://schemas.microsoft.com/office/powerpoint/2010/main" val="2340612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CA22B-52AB-944B-97AB-56BB1D997106}"/>
              </a:ext>
            </a:extLst>
          </p:cNvPr>
          <p:cNvSpPr>
            <a:spLocks noGrp="1"/>
          </p:cNvSpPr>
          <p:nvPr>
            <p:ph type="title"/>
          </p:nvPr>
        </p:nvSpPr>
        <p:spPr/>
        <p:txBody>
          <a:bodyPr/>
          <a:lstStyle/>
          <a:p>
            <a:r>
              <a:rPr lang="en-LV" dirty="0"/>
              <a:t>Osteorefleksija – cilmes šūnu terapijas pirmsākumi?</a:t>
            </a:r>
          </a:p>
        </p:txBody>
      </p:sp>
      <p:sp>
        <p:nvSpPr>
          <p:cNvPr id="3" name="Content Placeholder 2">
            <a:extLst>
              <a:ext uri="{FF2B5EF4-FFF2-40B4-BE49-F238E27FC236}">
                <a16:creationId xmlns:a16="http://schemas.microsoft.com/office/drawing/2014/main" id="{7F1F8095-9DB2-534B-8E7B-DB7959ED8CC5}"/>
              </a:ext>
            </a:extLst>
          </p:cNvPr>
          <p:cNvSpPr>
            <a:spLocks noGrp="1"/>
          </p:cNvSpPr>
          <p:nvPr>
            <p:ph idx="1"/>
          </p:nvPr>
        </p:nvSpPr>
        <p:spPr>
          <a:xfrm>
            <a:off x="3434576" y="1600201"/>
            <a:ext cx="8147824" cy="4525963"/>
          </a:xfrm>
        </p:spPr>
        <p:txBody>
          <a:bodyPr/>
          <a:lstStyle/>
          <a:p>
            <a:r>
              <a:rPr lang="en-GB" sz="2000" dirty="0" err="1"/>
              <a:t>Kopš</a:t>
            </a:r>
            <a:r>
              <a:rPr lang="en-GB" sz="2000" dirty="0"/>
              <a:t> 20. </a:t>
            </a:r>
            <a:r>
              <a:rPr lang="en-GB" sz="2000" dirty="0" err="1"/>
              <a:t>gadsimta</a:t>
            </a:r>
            <a:r>
              <a:rPr lang="en-GB" sz="2000" dirty="0"/>
              <a:t> </a:t>
            </a:r>
            <a:r>
              <a:rPr lang="en-GB" sz="2000" dirty="0" err="1"/>
              <a:t>vidus</a:t>
            </a:r>
            <a:r>
              <a:rPr lang="en-GB" sz="2000" dirty="0"/>
              <a:t> G. </a:t>
            </a:r>
            <a:r>
              <a:rPr lang="en-GB" sz="2000" dirty="0" err="1"/>
              <a:t>Jankovska</a:t>
            </a:r>
            <a:r>
              <a:rPr lang="en-GB" sz="2000" dirty="0"/>
              <a:t> </a:t>
            </a:r>
            <a:r>
              <a:rPr lang="en-GB" sz="2000" dirty="0" err="1"/>
              <a:t>zinātniskie</a:t>
            </a:r>
            <a:r>
              <a:rPr lang="en-GB" sz="2000" dirty="0"/>
              <a:t> </a:t>
            </a:r>
            <a:r>
              <a:rPr lang="en-GB" sz="2000" dirty="0" err="1"/>
              <a:t>pētījumi</a:t>
            </a:r>
            <a:r>
              <a:rPr lang="en-GB" sz="2000" dirty="0"/>
              <a:t> </a:t>
            </a:r>
            <a:r>
              <a:rPr lang="en-GB" sz="2000" dirty="0" err="1"/>
              <a:t>sensorajā</a:t>
            </a:r>
            <a:r>
              <a:rPr lang="en-GB" sz="2000" dirty="0"/>
              <a:t> </a:t>
            </a:r>
            <a:r>
              <a:rPr lang="en-GB" sz="2000" dirty="0" err="1"/>
              <a:t>fizioloģijā</a:t>
            </a:r>
            <a:r>
              <a:rPr lang="en-GB" sz="2000" dirty="0"/>
              <a:t> </a:t>
            </a:r>
            <a:r>
              <a:rPr lang="en-GB" sz="2000" dirty="0" err="1"/>
              <a:t>atklāja</a:t>
            </a:r>
            <a:r>
              <a:rPr lang="en-GB" sz="2000" dirty="0"/>
              <a:t> </a:t>
            </a:r>
            <a:r>
              <a:rPr lang="en-GB" sz="2000" dirty="0" err="1"/>
              <a:t>kaulu</a:t>
            </a:r>
            <a:r>
              <a:rPr lang="en-GB" sz="2000" dirty="0"/>
              <a:t> </a:t>
            </a:r>
            <a:r>
              <a:rPr lang="en-GB" sz="2000" dirty="0" err="1"/>
              <a:t>sensoro</a:t>
            </a:r>
            <a:r>
              <a:rPr lang="en-GB" sz="2000" dirty="0"/>
              <a:t> </a:t>
            </a:r>
            <a:r>
              <a:rPr lang="en-GB" sz="2000" dirty="0" err="1"/>
              <a:t>sistēmu</a:t>
            </a:r>
            <a:r>
              <a:rPr lang="en-GB" sz="2000" dirty="0"/>
              <a:t>, </a:t>
            </a:r>
            <a:r>
              <a:rPr lang="en-GB" sz="2000" dirty="0" err="1"/>
              <a:t>tās</a:t>
            </a:r>
            <a:r>
              <a:rPr lang="en-GB" sz="2000" dirty="0"/>
              <a:t> </a:t>
            </a:r>
            <a:r>
              <a:rPr lang="en-GB" sz="2000" dirty="0" err="1"/>
              <a:t>uzbūvi</a:t>
            </a:r>
            <a:r>
              <a:rPr lang="en-GB" sz="2000" dirty="0"/>
              <a:t> un </a:t>
            </a:r>
            <a:r>
              <a:rPr lang="en-GB" sz="2000" dirty="0" err="1"/>
              <a:t>līdzdalību</a:t>
            </a:r>
            <a:r>
              <a:rPr lang="en-GB" sz="2000" dirty="0"/>
              <a:t> </a:t>
            </a:r>
            <a:r>
              <a:rPr lang="en-GB" sz="2000" dirty="0" err="1"/>
              <a:t>organisma</a:t>
            </a:r>
            <a:r>
              <a:rPr lang="en-GB" sz="2000" dirty="0"/>
              <a:t> </a:t>
            </a:r>
            <a:r>
              <a:rPr lang="en-GB" sz="2000" dirty="0" err="1"/>
              <a:t>funkciju</a:t>
            </a:r>
            <a:r>
              <a:rPr lang="en-GB" sz="2000" dirty="0"/>
              <a:t> </a:t>
            </a:r>
            <a:r>
              <a:rPr lang="en-GB" sz="2000" dirty="0" err="1"/>
              <a:t>regulācijā</a:t>
            </a:r>
            <a:r>
              <a:rPr lang="en-GB" sz="2000" dirty="0"/>
              <a:t>. </a:t>
            </a:r>
            <a:r>
              <a:rPr lang="en-GB" sz="2000" dirty="0" err="1"/>
              <a:t>Pamatojoties</a:t>
            </a:r>
            <a:r>
              <a:rPr lang="en-GB" sz="2000" dirty="0"/>
              <a:t> </a:t>
            </a:r>
            <a:r>
              <a:rPr lang="en-GB" sz="2000" dirty="0" err="1"/>
              <a:t>uz</a:t>
            </a:r>
            <a:r>
              <a:rPr lang="en-GB" sz="2000" dirty="0"/>
              <a:t> </a:t>
            </a:r>
            <a:r>
              <a:rPr lang="en-GB" sz="2000" dirty="0" err="1"/>
              <a:t>šiem</a:t>
            </a:r>
            <a:r>
              <a:rPr lang="en-GB" sz="2000" dirty="0"/>
              <a:t> </a:t>
            </a:r>
            <a:r>
              <a:rPr lang="en-GB" sz="2000" dirty="0" err="1"/>
              <a:t>pētījumiem</a:t>
            </a:r>
            <a:r>
              <a:rPr lang="en-GB" sz="2000" dirty="0"/>
              <a:t> G. </a:t>
            </a:r>
            <a:r>
              <a:rPr lang="en-GB" sz="2000" dirty="0" err="1"/>
              <a:t>Jankovskis</a:t>
            </a:r>
            <a:r>
              <a:rPr lang="en-GB" sz="2000" dirty="0"/>
              <a:t> </a:t>
            </a:r>
            <a:r>
              <a:rPr lang="en-GB" sz="2000" dirty="0" err="1"/>
              <a:t>izveidoja</a:t>
            </a:r>
            <a:r>
              <a:rPr lang="en-GB" sz="2000" dirty="0"/>
              <a:t> </a:t>
            </a:r>
            <a:r>
              <a:rPr lang="en-GB" sz="2000" dirty="0" err="1"/>
              <a:t>zinātnisku</a:t>
            </a:r>
            <a:r>
              <a:rPr lang="en-GB" sz="2000" dirty="0"/>
              <a:t> </a:t>
            </a:r>
            <a:r>
              <a:rPr lang="en-GB" sz="2000" dirty="0" err="1"/>
              <a:t>bāzi</a:t>
            </a:r>
            <a:r>
              <a:rPr lang="en-GB" sz="2000" dirty="0"/>
              <a:t> </a:t>
            </a:r>
            <a:r>
              <a:rPr lang="en-GB" sz="2000" dirty="0" err="1"/>
              <a:t>jaunai</a:t>
            </a:r>
            <a:r>
              <a:rPr lang="en-GB" sz="2000" dirty="0"/>
              <a:t> </a:t>
            </a:r>
            <a:r>
              <a:rPr lang="en-GB" sz="2000" dirty="0" err="1"/>
              <a:t>fizioloģiskai</a:t>
            </a:r>
            <a:r>
              <a:rPr lang="en-GB" sz="2000" dirty="0"/>
              <a:t> </a:t>
            </a:r>
            <a:r>
              <a:rPr lang="en-GB" sz="2000" dirty="0" err="1"/>
              <a:t>dažādu</a:t>
            </a:r>
            <a:r>
              <a:rPr lang="en-GB" sz="2000" dirty="0"/>
              <a:t> </a:t>
            </a:r>
            <a:r>
              <a:rPr lang="en-GB" sz="2000" dirty="0" err="1"/>
              <a:t>slimību</a:t>
            </a:r>
            <a:r>
              <a:rPr lang="en-GB" sz="2000" dirty="0"/>
              <a:t> </a:t>
            </a:r>
            <a:r>
              <a:rPr lang="en-GB" sz="2000" dirty="0" err="1"/>
              <a:t>diagnostikas</a:t>
            </a:r>
            <a:r>
              <a:rPr lang="en-GB" sz="2000" dirty="0"/>
              <a:t>, </a:t>
            </a:r>
            <a:r>
              <a:rPr lang="en-GB" sz="2000" dirty="0" err="1"/>
              <a:t>profilakses</a:t>
            </a:r>
            <a:r>
              <a:rPr lang="en-GB" sz="2000" dirty="0"/>
              <a:t> un </a:t>
            </a:r>
            <a:r>
              <a:rPr lang="en-GB" sz="2000" dirty="0" err="1"/>
              <a:t>ārstēšanas</a:t>
            </a:r>
            <a:r>
              <a:rPr lang="en-GB" sz="2000" dirty="0"/>
              <a:t> </a:t>
            </a:r>
            <a:r>
              <a:rPr lang="en-GB" sz="2000" dirty="0" err="1"/>
              <a:t>metodei</a:t>
            </a:r>
            <a:r>
              <a:rPr lang="en-GB" sz="2000" dirty="0"/>
              <a:t> – </a:t>
            </a:r>
            <a:r>
              <a:rPr lang="en-GB" sz="2000" dirty="0" err="1"/>
              <a:t>osteorefleksijai</a:t>
            </a:r>
            <a:r>
              <a:rPr lang="en-LV" sz="2000" dirty="0"/>
              <a:t> </a:t>
            </a:r>
            <a:endParaRPr lang="en-GB" sz="2000" dirty="0"/>
          </a:p>
          <a:p>
            <a:r>
              <a:rPr lang="en-GB" sz="2000" dirty="0" err="1"/>
              <a:t>Osteorefleksijas</a:t>
            </a:r>
            <a:r>
              <a:rPr lang="en-GB" sz="2000" dirty="0"/>
              <a:t> </a:t>
            </a:r>
            <a:r>
              <a:rPr lang="en-GB" sz="2000" dirty="0" err="1"/>
              <a:t>pamatā</a:t>
            </a:r>
            <a:r>
              <a:rPr lang="en-GB" sz="2000" dirty="0"/>
              <a:t> </a:t>
            </a:r>
            <a:r>
              <a:rPr lang="en-GB" sz="2000" dirty="0" err="1"/>
              <a:t>ir</a:t>
            </a:r>
            <a:r>
              <a:rPr lang="en-GB" sz="2000" dirty="0"/>
              <a:t> </a:t>
            </a:r>
            <a:r>
              <a:rPr lang="en-GB" sz="2000" dirty="0" err="1"/>
              <a:t>osteoreceptoru</a:t>
            </a:r>
            <a:r>
              <a:rPr lang="en-GB" sz="2000" dirty="0"/>
              <a:t> </a:t>
            </a:r>
            <a:r>
              <a:rPr lang="en-GB" sz="2000" dirty="0" err="1"/>
              <a:t>mehānisks</a:t>
            </a:r>
            <a:r>
              <a:rPr lang="en-GB" sz="2000" dirty="0"/>
              <a:t>, </a:t>
            </a:r>
            <a:r>
              <a:rPr lang="en-GB" sz="2000" dirty="0" err="1"/>
              <a:t>elektrisks</a:t>
            </a:r>
            <a:r>
              <a:rPr lang="en-GB" sz="2000" dirty="0"/>
              <a:t> </a:t>
            </a:r>
            <a:r>
              <a:rPr lang="en-GB" sz="2000" dirty="0" err="1"/>
              <a:t>vai</a:t>
            </a:r>
            <a:r>
              <a:rPr lang="en-GB" sz="2000" dirty="0"/>
              <a:t> </a:t>
            </a:r>
            <a:r>
              <a:rPr lang="en-GB" sz="2000" dirty="0" err="1"/>
              <a:t>cita</a:t>
            </a:r>
            <a:r>
              <a:rPr lang="en-GB" sz="2000" dirty="0"/>
              <a:t> </a:t>
            </a:r>
            <a:r>
              <a:rPr lang="en-GB" sz="2000" dirty="0" err="1"/>
              <a:t>veida</a:t>
            </a:r>
            <a:r>
              <a:rPr lang="en-GB" sz="2000" dirty="0"/>
              <a:t> </a:t>
            </a:r>
            <a:r>
              <a:rPr lang="en-GB" sz="2000" dirty="0" err="1"/>
              <a:t>kairinājums</a:t>
            </a:r>
            <a:r>
              <a:rPr lang="en-GB" sz="2000" dirty="0"/>
              <a:t> </a:t>
            </a:r>
            <a:r>
              <a:rPr lang="en-GB" sz="2000" dirty="0" err="1"/>
              <a:t>kā</a:t>
            </a:r>
            <a:r>
              <a:rPr lang="en-GB" sz="2000" dirty="0"/>
              <a:t> </a:t>
            </a:r>
            <a:r>
              <a:rPr lang="en-GB" sz="2000" dirty="0" err="1"/>
              <a:t>rezultātā</a:t>
            </a:r>
            <a:r>
              <a:rPr lang="en-GB" sz="2000" dirty="0"/>
              <a:t> </a:t>
            </a:r>
            <a:r>
              <a:rPr lang="en-GB" sz="2000" dirty="0" err="1"/>
              <a:t>rodas</a:t>
            </a:r>
            <a:r>
              <a:rPr lang="en-GB" sz="2000" dirty="0"/>
              <a:t> </a:t>
            </a:r>
            <a:r>
              <a:rPr lang="en-GB" sz="2000" dirty="0" err="1"/>
              <a:t>neirālas</a:t>
            </a:r>
            <a:r>
              <a:rPr lang="en-GB" sz="2000" dirty="0"/>
              <a:t>, </a:t>
            </a:r>
            <a:r>
              <a:rPr lang="en-GB" sz="2000" dirty="0" err="1"/>
              <a:t>neiroķīmiskas</a:t>
            </a:r>
            <a:r>
              <a:rPr lang="en-GB" sz="2000" dirty="0"/>
              <a:t>, </a:t>
            </a:r>
            <a:r>
              <a:rPr lang="en-GB" sz="2000" dirty="0" err="1"/>
              <a:t>kā</a:t>
            </a:r>
            <a:r>
              <a:rPr lang="en-GB" sz="2000" dirty="0"/>
              <a:t> </a:t>
            </a:r>
            <a:r>
              <a:rPr lang="en-GB" sz="2000" dirty="0" err="1"/>
              <a:t>arī</a:t>
            </a:r>
            <a:r>
              <a:rPr lang="en-GB" sz="2000" dirty="0"/>
              <a:t> </a:t>
            </a:r>
            <a:r>
              <a:rPr lang="en-GB" sz="2000" dirty="0" err="1"/>
              <a:t>kvantitatīvas</a:t>
            </a:r>
            <a:r>
              <a:rPr lang="en-GB" sz="2000" dirty="0"/>
              <a:t> un </a:t>
            </a:r>
            <a:r>
              <a:rPr lang="en-GB" sz="2000" dirty="0" err="1"/>
              <a:t>kvalitatīvas</a:t>
            </a:r>
            <a:r>
              <a:rPr lang="en-GB" sz="2000" dirty="0"/>
              <a:t> </a:t>
            </a:r>
            <a:r>
              <a:rPr lang="en-GB" sz="2000" dirty="0" err="1"/>
              <a:t>kaulu</a:t>
            </a:r>
            <a:r>
              <a:rPr lang="en-GB" sz="2000" dirty="0"/>
              <a:t> </a:t>
            </a:r>
            <a:r>
              <a:rPr lang="en-GB" sz="2000" dirty="0" err="1"/>
              <a:t>smadzeņu</a:t>
            </a:r>
            <a:r>
              <a:rPr lang="en-GB" sz="2000" dirty="0"/>
              <a:t> </a:t>
            </a:r>
            <a:r>
              <a:rPr lang="en-GB" sz="2000" dirty="0" err="1"/>
              <a:t>cilmes</a:t>
            </a:r>
            <a:r>
              <a:rPr lang="en-GB" sz="2000" dirty="0"/>
              <a:t> </a:t>
            </a:r>
            <a:r>
              <a:rPr lang="en-GB" sz="2000" dirty="0" err="1"/>
              <a:t>šūnu</a:t>
            </a:r>
            <a:r>
              <a:rPr lang="en-GB" sz="2000" dirty="0"/>
              <a:t> </a:t>
            </a:r>
            <a:r>
              <a:rPr lang="en-GB" sz="2000" dirty="0" err="1"/>
              <a:t>pārmaiņas</a:t>
            </a:r>
            <a:r>
              <a:rPr lang="en-GB" sz="2000" dirty="0"/>
              <a:t>. </a:t>
            </a:r>
            <a:r>
              <a:rPr lang="en-GB" sz="2000" dirty="0" err="1"/>
              <a:t>Aktivizētas</a:t>
            </a:r>
            <a:r>
              <a:rPr lang="en-GB" sz="2000" dirty="0"/>
              <a:t> </a:t>
            </a:r>
            <a:r>
              <a:rPr lang="en-GB" sz="2000" dirty="0" err="1"/>
              <a:t>cilmes</a:t>
            </a:r>
            <a:r>
              <a:rPr lang="en-GB" sz="2000" dirty="0"/>
              <a:t> </a:t>
            </a:r>
            <a:r>
              <a:rPr lang="en-GB" sz="2000" dirty="0" err="1"/>
              <a:t>šūnas</a:t>
            </a:r>
            <a:r>
              <a:rPr lang="en-GB" sz="2000" dirty="0"/>
              <a:t>, </a:t>
            </a:r>
            <a:r>
              <a:rPr lang="en-GB" sz="2000" dirty="0" err="1"/>
              <a:t>nonākot</a:t>
            </a:r>
            <a:r>
              <a:rPr lang="en-GB" sz="2000" dirty="0"/>
              <a:t> </a:t>
            </a:r>
            <a:r>
              <a:rPr lang="en-GB" sz="2000" dirty="0" err="1"/>
              <a:t>vispārējā</a:t>
            </a:r>
            <a:r>
              <a:rPr lang="en-GB" sz="2000" dirty="0"/>
              <a:t> </a:t>
            </a:r>
            <a:r>
              <a:rPr lang="en-GB" sz="2000" dirty="0" err="1"/>
              <a:t>asinsritē</a:t>
            </a:r>
            <a:r>
              <a:rPr lang="en-GB" sz="2000" dirty="0"/>
              <a:t>, </a:t>
            </a:r>
            <a:r>
              <a:rPr lang="en-GB" sz="2000" dirty="0" err="1"/>
              <a:t>piesaista</a:t>
            </a:r>
            <a:r>
              <a:rPr lang="en-GB" sz="2000" dirty="0"/>
              <a:t> </a:t>
            </a:r>
            <a:r>
              <a:rPr lang="en-GB" sz="2000" dirty="0" err="1"/>
              <a:t>bojāto</a:t>
            </a:r>
            <a:r>
              <a:rPr lang="en-GB" sz="2000" dirty="0"/>
              <a:t> </a:t>
            </a:r>
            <a:r>
              <a:rPr lang="en-GB" sz="2000" dirty="0" err="1"/>
              <a:t>audu</a:t>
            </a:r>
            <a:r>
              <a:rPr lang="en-GB" sz="2000" dirty="0"/>
              <a:t> </a:t>
            </a:r>
            <a:r>
              <a:rPr lang="en-GB" sz="2000" dirty="0" err="1"/>
              <a:t>izdalītie</a:t>
            </a:r>
            <a:r>
              <a:rPr lang="en-GB" sz="2000" dirty="0"/>
              <a:t> </a:t>
            </a:r>
            <a:r>
              <a:rPr lang="en-GB" sz="2000" dirty="0" err="1"/>
              <a:t>enzīmi</a:t>
            </a:r>
            <a:r>
              <a:rPr lang="en-GB" sz="2000" dirty="0"/>
              <a:t>, </a:t>
            </a:r>
            <a:r>
              <a:rPr lang="en-GB" sz="2000" dirty="0" err="1"/>
              <a:t>tādā</a:t>
            </a:r>
            <a:r>
              <a:rPr lang="en-GB" sz="2000" dirty="0"/>
              <a:t> </a:t>
            </a:r>
            <a:r>
              <a:rPr lang="en-GB" sz="2000" dirty="0" err="1"/>
              <a:t>veidā</a:t>
            </a:r>
            <a:r>
              <a:rPr lang="en-GB" sz="2000" dirty="0"/>
              <a:t> </a:t>
            </a:r>
            <a:r>
              <a:rPr lang="en-GB" sz="2000" dirty="0" err="1"/>
              <a:t>nodrošino</a:t>
            </a:r>
            <a:r>
              <a:rPr lang="en-GB" sz="2000" dirty="0"/>
              <a:t> </a:t>
            </a:r>
            <a:r>
              <a:rPr lang="en-GB" sz="2000" dirty="0" err="1"/>
              <a:t>reģenerācijas</a:t>
            </a:r>
            <a:r>
              <a:rPr lang="en-GB" sz="2000" dirty="0"/>
              <a:t> </a:t>
            </a:r>
            <a:r>
              <a:rPr lang="en-GB" sz="2000" dirty="0" err="1"/>
              <a:t>procesus</a:t>
            </a:r>
            <a:r>
              <a:rPr lang="en-GB" sz="2000" dirty="0"/>
              <a:t> </a:t>
            </a:r>
            <a:r>
              <a:rPr lang="en-GB" sz="2000" dirty="0" err="1"/>
              <a:t>organismā</a:t>
            </a:r>
            <a:r>
              <a:rPr lang="en-GB" sz="2000" dirty="0"/>
              <a:t>. </a:t>
            </a:r>
            <a:r>
              <a:rPr lang="en-GB" sz="2000" dirty="0" err="1"/>
              <a:t>Līdz</a:t>
            </a:r>
            <a:r>
              <a:rPr lang="en-GB" sz="2000" dirty="0"/>
              <a:t> </a:t>
            </a:r>
            <a:r>
              <a:rPr lang="en-GB" sz="2000" dirty="0" err="1"/>
              <a:t>ar</a:t>
            </a:r>
            <a:r>
              <a:rPr lang="en-GB" sz="2000" dirty="0"/>
              <a:t> to var </a:t>
            </a:r>
            <a:r>
              <a:rPr lang="en-GB" sz="2000" dirty="0" err="1"/>
              <a:t>uzskatīt</a:t>
            </a:r>
            <a:r>
              <a:rPr lang="en-GB" sz="2000" dirty="0"/>
              <a:t>, ka G. </a:t>
            </a:r>
            <a:r>
              <a:rPr lang="en-GB" sz="2000" dirty="0" err="1"/>
              <a:t>Jankovskis</a:t>
            </a:r>
            <a:r>
              <a:rPr lang="en-GB" sz="2000" dirty="0"/>
              <a:t> </a:t>
            </a:r>
            <a:r>
              <a:rPr lang="en-GB" sz="2000" dirty="0" err="1"/>
              <a:t>ir</a:t>
            </a:r>
            <a:r>
              <a:rPr lang="en-GB" sz="2000" dirty="0"/>
              <a:t> ne </a:t>
            </a:r>
            <a:r>
              <a:rPr lang="en-GB" sz="2000" dirty="0" err="1"/>
              <a:t>tikai</a:t>
            </a:r>
            <a:r>
              <a:rPr lang="en-GB" sz="2000" dirty="0"/>
              <a:t> </a:t>
            </a:r>
            <a:r>
              <a:rPr lang="en-GB" sz="2000" dirty="0" err="1"/>
              <a:t>klasiskās</a:t>
            </a:r>
            <a:r>
              <a:rPr lang="en-GB" sz="2000" dirty="0"/>
              <a:t> </a:t>
            </a:r>
            <a:r>
              <a:rPr lang="en-GB" sz="2000" dirty="0" err="1"/>
              <a:t>osteorefleksoterapijas</a:t>
            </a:r>
            <a:r>
              <a:rPr lang="en-GB" sz="2000" dirty="0"/>
              <a:t> </a:t>
            </a:r>
            <a:r>
              <a:rPr lang="en-GB" sz="2000" dirty="0" err="1"/>
              <a:t>pamatlicējs</a:t>
            </a:r>
            <a:r>
              <a:rPr lang="en-GB" sz="2000" dirty="0"/>
              <a:t>, bet </a:t>
            </a:r>
            <a:r>
              <a:rPr lang="en-GB" sz="2000" dirty="0" err="1"/>
              <a:t>arī</a:t>
            </a:r>
            <a:r>
              <a:rPr lang="en-GB" sz="2000" dirty="0"/>
              <a:t> </a:t>
            </a:r>
            <a:r>
              <a:rPr lang="en-GB" sz="2000" dirty="0" err="1"/>
              <a:t>reģeneratīvās</a:t>
            </a:r>
            <a:r>
              <a:rPr lang="en-GB" sz="2000" dirty="0"/>
              <a:t> </a:t>
            </a:r>
            <a:r>
              <a:rPr lang="en-GB" sz="2000" dirty="0" err="1"/>
              <a:t>medicīnas</a:t>
            </a:r>
            <a:r>
              <a:rPr lang="en-GB" sz="2000" dirty="0"/>
              <a:t> </a:t>
            </a:r>
            <a:r>
              <a:rPr lang="en-GB" sz="2000" dirty="0" err="1"/>
              <a:t>aizsācējs</a:t>
            </a:r>
            <a:r>
              <a:rPr lang="en-GB" sz="2000" dirty="0"/>
              <a:t> </a:t>
            </a:r>
            <a:r>
              <a:rPr lang="en-GB" sz="2000" dirty="0" err="1"/>
              <a:t>Latvijā</a:t>
            </a:r>
            <a:r>
              <a:rPr lang="en-GB" sz="2000" dirty="0"/>
              <a:t>.</a:t>
            </a:r>
            <a:r>
              <a:rPr lang="en-LV" sz="2000" dirty="0"/>
              <a:t> </a:t>
            </a:r>
          </a:p>
        </p:txBody>
      </p:sp>
      <p:pic>
        <p:nvPicPr>
          <p:cNvPr id="15362" name="Picture 2" descr="IN MEMORIAM - 2019.g. 30.septembris">
            <a:extLst>
              <a:ext uri="{FF2B5EF4-FFF2-40B4-BE49-F238E27FC236}">
                <a16:creationId xmlns:a16="http://schemas.microsoft.com/office/drawing/2014/main" id="{B8489ADD-B6AE-464A-B227-B32473EAB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212" y="2582282"/>
            <a:ext cx="1905000" cy="2273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1356FBE-E953-D546-B3ED-17CD9270258A}"/>
              </a:ext>
            </a:extLst>
          </p:cNvPr>
          <p:cNvSpPr/>
          <p:nvPr/>
        </p:nvSpPr>
        <p:spPr>
          <a:xfrm>
            <a:off x="633761" y="5038145"/>
            <a:ext cx="2917902" cy="646331"/>
          </a:xfrm>
          <a:prstGeom prst="rect">
            <a:avLst/>
          </a:prstGeom>
        </p:spPr>
        <p:txBody>
          <a:bodyPr wrap="square">
            <a:spAutoFit/>
          </a:bodyPr>
          <a:lstStyle/>
          <a:p>
            <a:r>
              <a:rPr lang="en-GB" b="1" dirty="0" err="1">
                <a:solidFill>
                  <a:srgbClr val="182B37"/>
                </a:solidFill>
                <a:latin typeface="Tahoma" panose="020B0604030504040204" pitchFamily="34" charset="0"/>
              </a:rPr>
              <a:t>Georgs</a:t>
            </a:r>
            <a:r>
              <a:rPr lang="en-GB" b="1" dirty="0">
                <a:solidFill>
                  <a:srgbClr val="182B37"/>
                </a:solidFill>
                <a:latin typeface="Tahoma" panose="020B0604030504040204" pitchFamily="34" charset="0"/>
              </a:rPr>
              <a:t> </a:t>
            </a:r>
            <a:r>
              <a:rPr lang="en-GB" b="1" dirty="0" err="1">
                <a:solidFill>
                  <a:srgbClr val="182B37"/>
                </a:solidFill>
                <a:latin typeface="Tahoma" panose="020B0604030504040204" pitchFamily="34" charset="0"/>
              </a:rPr>
              <a:t>Jankovskis</a:t>
            </a:r>
            <a:br>
              <a:rPr lang="en-GB" b="1" dirty="0">
                <a:solidFill>
                  <a:srgbClr val="182B37"/>
                </a:solidFill>
                <a:latin typeface="Tahoma" panose="020B0604030504040204" pitchFamily="34" charset="0"/>
              </a:rPr>
            </a:br>
            <a:r>
              <a:rPr lang="en-GB" dirty="0">
                <a:solidFill>
                  <a:srgbClr val="182B37"/>
                </a:solidFill>
                <a:latin typeface="Tahoma" panose="020B0604030504040204" pitchFamily="34" charset="0"/>
              </a:rPr>
              <a:t>(19.04.1921.-24.09.2019.)</a:t>
            </a:r>
            <a:endParaRPr lang="en-LV" dirty="0"/>
          </a:p>
        </p:txBody>
      </p:sp>
    </p:spTree>
    <p:extLst>
      <p:ext uri="{BB962C8B-B14F-4D97-AF65-F5344CB8AC3E}">
        <p14:creationId xmlns:p14="http://schemas.microsoft.com/office/powerpoint/2010/main" val="2799008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81201" y="3742986"/>
            <a:ext cx="4818063" cy="1100137"/>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sz="2000" b="1" dirty="0">
                <a:solidFill>
                  <a:srgbClr val="000000"/>
                </a:solidFill>
                <a:latin typeface="Arial" charset="0"/>
                <a:ea typeface="ＭＳ Ｐゴシック" charset="0"/>
                <a:cs typeface="ＭＳ Ｐゴシック" charset="0"/>
              </a:rPr>
              <a:t>Audu inženierija</a:t>
            </a:r>
            <a:r>
              <a:rPr lang="lv-LV" sz="2000" dirty="0">
                <a:solidFill>
                  <a:srgbClr val="000000"/>
                </a:solidFill>
                <a:latin typeface="Arial" charset="0"/>
                <a:ea typeface="ＭＳ Ｐゴシック" charset="0"/>
                <a:cs typeface="ＭＳ Ｐゴシック" charset="0"/>
              </a:rPr>
              <a:t>:</a:t>
            </a:r>
          </a:p>
          <a:p>
            <a:pPr algn="ctr">
              <a:defRPr/>
            </a:pPr>
            <a:r>
              <a:rPr lang="lv-LV" sz="2000" dirty="0">
                <a:solidFill>
                  <a:srgbClr val="000000"/>
                </a:solidFill>
                <a:latin typeface="Arial" charset="0"/>
                <a:ea typeface="ＭＳ Ｐゴシック" charset="0"/>
                <a:cs typeface="ＭＳ Ｐゴシック" charset="0"/>
              </a:rPr>
              <a:t> Mezinhimālo šūnu diferenciācija, kultivācija</a:t>
            </a:r>
          </a:p>
        </p:txBody>
      </p:sp>
      <p:sp>
        <p:nvSpPr>
          <p:cNvPr id="2" name="Title 1"/>
          <p:cNvSpPr>
            <a:spLocks noGrp="1"/>
          </p:cNvSpPr>
          <p:nvPr>
            <p:ph type="title"/>
          </p:nvPr>
        </p:nvSpPr>
        <p:spPr/>
        <p:txBody>
          <a:bodyPr anchor="t"/>
          <a:lstStyle/>
          <a:p>
            <a:pPr eaLnBrk="1" hangingPunct="1">
              <a:defRPr/>
            </a:pPr>
            <a:r>
              <a:rPr lang="lv-LV" sz="3600" dirty="0">
                <a:latin typeface="Arial" charset="0"/>
              </a:rPr>
              <a:t>Modernā reģeneratīvā medicīna Latvijā</a:t>
            </a:r>
          </a:p>
        </p:txBody>
      </p:sp>
      <p:sp>
        <p:nvSpPr>
          <p:cNvPr id="5" name="Rectangle 4"/>
          <p:cNvSpPr/>
          <p:nvPr/>
        </p:nvSpPr>
        <p:spPr>
          <a:xfrm>
            <a:off x="1981201" y="1284617"/>
            <a:ext cx="4818063" cy="1101725"/>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sz="2000" b="1" dirty="0">
                <a:solidFill>
                  <a:srgbClr val="000000"/>
                </a:solidFill>
                <a:latin typeface="Arial" charset="0"/>
                <a:ea typeface="ＭＳ Ｐゴシック" charset="0"/>
                <a:cs typeface="ＭＳ Ｐゴシック" charset="0"/>
              </a:rPr>
              <a:t>Cilmes šūnu terapija</a:t>
            </a:r>
            <a:r>
              <a:rPr lang="lv-LV" sz="2000" dirty="0">
                <a:solidFill>
                  <a:srgbClr val="000000"/>
                </a:solidFill>
                <a:latin typeface="Arial" charset="0"/>
                <a:ea typeface="ＭＳ Ｐゴシック" charset="0"/>
                <a:cs typeface="ＭＳ Ｐゴシック" charset="0"/>
              </a:rPr>
              <a:t>:</a:t>
            </a:r>
          </a:p>
          <a:p>
            <a:pPr algn="ctr">
              <a:defRPr/>
            </a:pPr>
            <a:r>
              <a:rPr lang="lv-LV" sz="2000" dirty="0">
                <a:solidFill>
                  <a:srgbClr val="000000"/>
                </a:solidFill>
                <a:latin typeface="Arial" charset="0"/>
                <a:ea typeface="ＭＳ Ｐゴシック" charset="0"/>
                <a:cs typeface="ＭＳ Ｐゴシック" charset="0"/>
              </a:rPr>
              <a:t> Pētījumi kardioloģijā, endokrinoloģijā, neiroloģijā</a:t>
            </a:r>
          </a:p>
        </p:txBody>
      </p:sp>
      <p:sp>
        <p:nvSpPr>
          <p:cNvPr id="6" name="Rectangle 5"/>
          <p:cNvSpPr/>
          <p:nvPr/>
        </p:nvSpPr>
        <p:spPr>
          <a:xfrm>
            <a:off x="4753728" y="2521195"/>
            <a:ext cx="4818062" cy="1100138"/>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sz="2000" b="1" dirty="0">
                <a:solidFill>
                  <a:srgbClr val="000000"/>
                </a:solidFill>
                <a:latin typeface="Arial" charset="0"/>
                <a:ea typeface="ＭＳ Ｐゴシック" charset="0"/>
                <a:cs typeface="ＭＳ Ｐゴシック" charset="0"/>
              </a:rPr>
              <a:t>Bioloģiskie materiāli</a:t>
            </a:r>
            <a:r>
              <a:rPr lang="lv-LV" sz="2000" dirty="0">
                <a:solidFill>
                  <a:srgbClr val="000000"/>
                </a:solidFill>
                <a:latin typeface="Arial" charset="0"/>
                <a:ea typeface="ＭＳ Ｐゴシック" charset="0"/>
                <a:cs typeface="ＭＳ Ｐゴシック" charset="0"/>
              </a:rPr>
              <a:t>: </a:t>
            </a:r>
          </a:p>
          <a:p>
            <a:pPr algn="ctr">
              <a:defRPr/>
            </a:pPr>
            <a:r>
              <a:rPr lang="lv-LV" sz="2000" dirty="0">
                <a:solidFill>
                  <a:srgbClr val="000000"/>
                </a:solidFill>
                <a:latin typeface="Arial" charset="0"/>
                <a:ea typeface="ＭＳ Ｐゴシック" charset="0"/>
                <a:cs typeface="ＭＳ Ｐゴシック" charset="0"/>
              </a:rPr>
              <a:t>Selektīvas magnētiskas nanodaļinas</a:t>
            </a:r>
          </a:p>
        </p:txBody>
      </p:sp>
      <p:sp>
        <p:nvSpPr>
          <p:cNvPr id="8" name="Rectangle 7"/>
          <p:cNvSpPr/>
          <p:nvPr/>
        </p:nvSpPr>
        <p:spPr>
          <a:xfrm>
            <a:off x="4753728" y="4955167"/>
            <a:ext cx="4818062" cy="1101725"/>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sz="2000" b="1" dirty="0">
                <a:solidFill>
                  <a:srgbClr val="000000"/>
                </a:solidFill>
                <a:latin typeface="Arial" charset="0"/>
                <a:ea typeface="ＭＳ Ｐゴシック" charset="0"/>
                <a:cs typeface="ＭＳ Ｐゴシック" charset="0"/>
              </a:rPr>
              <a:t>Platformas</a:t>
            </a:r>
            <a:r>
              <a:rPr lang="lv-LV" sz="2000" dirty="0">
                <a:solidFill>
                  <a:srgbClr val="000000"/>
                </a:solidFill>
                <a:latin typeface="Arial" charset="0"/>
                <a:ea typeface="ＭＳ Ｐゴシック" charset="0"/>
                <a:cs typeface="ＭＳ Ｐゴシック" charset="0"/>
              </a:rPr>
              <a:t>: </a:t>
            </a:r>
          </a:p>
          <a:p>
            <a:pPr algn="ctr">
              <a:defRPr/>
            </a:pPr>
            <a:r>
              <a:rPr lang="lv-LV" sz="2000" dirty="0">
                <a:solidFill>
                  <a:srgbClr val="000000"/>
                </a:solidFill>
                <a:latin typeface="Arial" charset="0"/>
                <a:ea typeface="ＭＳ Ｐゴシック" charset="0"/>
                <a:cs typeface="ＭＳ Ｐゴシック" charset="0"/>
              </a:rPr>
              <a:t>Bioreaktori – autologas sirds vārstules, skrimšļu segmenti</a:t>
            </a:r>
          </a:p>
        </p:txBody>
      </p:sp>
    </p:spTree>
    <p:extLst>
      <p:ext uri="{BB962C8B-B14F-4D97-AF65-F5344CB8AC3E}">
        <p14:creationId xmlns:p14="http://schemas.microsoft.com/office/powerpoint/2010/main" val="3528012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ate Placeholder 1"/>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lv-LV">
                <a:latin typeface="Times" charset="0"/>
              </a:rPr>
              <a:t> </a:t>
            </a:r>
          </a:p>
        </p:txBody>
      </p:sp>
      <p:pic>
        <p:nvPicPr>
          <p:cNvPr id="55299" name="Picture 2" descr="C:\Users\Sanda\AppData\Local\Microsoft\Windows\Temporary Internet Files\Content.Outlook\7PRD4NPC\sunu panemsana no zarnu kau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813300" cy="320040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55300" name="Picture 3" descr="C:\Users\Sanda\AppData\Local\Microsoft\Windows\Temporary Internet Files\Content.Outlook\7PRD4NPC\sunu apstrade laboratorij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700" y="0"/>
            <a:ext cx="4813300" cy="320040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5530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074988"/>
            <a:ext cx="3048000" cy="3783012"/>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5530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048000"/>
            <a:ext cx="6172200" cy="381000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5530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66150" y="5461000"/>
            <a:ext cx="2101850" cy="139700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981200" y="6019800"/>
            <a:ext cx="2286000" cy="523220"/>
          </a:xfrm>
          <a:prstGeom prst="rect">
            <a:avLst/>
          </a:prstGeom>
          <a:solidFill>
            <a:schemeClr val="bg1"/>
          </a:solidFill>
        </p:spPr>
        <p:txBody>
          <a:bodyPr wrap="square" rtlCol="0">
            <a:spAutoFit/>
          </a:bodyPr>
          <a:lstStyle/>
          <a:p>
            <a:pPr algn="ctr"/>
            <a:r>
              <a:rPr lang="en-US" sz="2800" b="1" dirty="0">
                <a:solidFill>
                  <a:srgbClr val="FF0000"/>
                </a:solidFill>
              </a:rPr>
              <a:t>18.09.2008</a:t>
            </a:r>
          </a:p>
        </p:txBody>
      </p:sp>
    </p:spTree>
    <p:extLst>
      <p:ext uri="{BB962C8B-B14F-4D97-AF65-F5344CB8AC3E}">
        <p14:creationId xmlns:p14="http://schemas.microsoft.com/office/powerpoint/2010/main" val="2358518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38"/>
            <a:ext cx="8229600" cy="1143000"/>
          </a:xfrm>
        </p:spPr>
        <p:txBody>
          <a:bodyPr/>
          <a:lstStyle/>
          <a:p>
            <a:r>
              <a:rPr lang="lv-LV" sz="3600" dirty="0"/>
              <a:t>Cilmes šūnas sirds reģeneratīvajā terapijā </a:t>
            </a:r>
          </a:p>
        </p:txBody>
      </p:sp>
      <p:pic>
        <p:nvPicPr>
          <p:cNvPr id="3" name="Picture 2" descr="Screen Shot 2014-02-13 at 4.44.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12648"/>
            <a:ext cx="5808173" cy="5190441"/>
          </a:xfrm>
          <a:prstGeom prst="rect">
            <a:avLst/>
          </a:prstGeom>
        </p:spPr>
      </p:pic>
      <p:sp>
        <p:nvSpPr>
          <p:cNvPr id="6" name="TextBox 5"/>
          <p:cNvSpPr txBox="1"/>
          <p:nvPr/>
        </p:nvSpPr>
        <p:spPr>
          <a:xfrm>
            <a:off x="1524001" y="6589267"/>
            <a:ext cx="6706503" cy="276999"/>
          </a:xfrm>
          <a:prstGeom prst="rect">
            <a:avLst/>
          </a:prstGeom>
          <a:noFill/>
        </p:spPr>
        <p:txBody>
          <a:bodyPr wrap="square" rtlCol="0">
            <a:spAutoFit/>
          </a:bodyPr>
          <a:lstStyle/>
          <a:p>
            <a:r>
              <a:rPr lang="en-US" sz="1200" dirty="0" err="1"/>
              <a:t>Ptaszek</a:t>
            </a:r>
            <a:r>
              <a:rPr lang="en-US" sz="1200" dirty="0"/>
              <a:t> LM et al. </a:t>
            </a:r>
            <a:r>
              <a:rPr lang="fr-FR" sz="1200" i="1" dirty="0"/>
              <a:t>Lancet </a:t>
            </a:r>
            <a:r>
              <a:rPr lang="fr-FR" sz="1200" dirty="0"/>
              <a:t>2012; 379: 933–42 </a:t>
            </a:r>
          </a:p>
        </p:txBody>
      </p:sp>
      <p:sp>
        <p:nvSpPr>
          <p:cNvPr id="8" name="Content Placeholder 7"/>
          <p:cNvSpPr>
            <a:spLocks noGrp="1"/>
          </p:cNvSpPr>
          <p:nvPr>
            <p:ph idx="1"/>
          </p:nvPr>
        </p:nvSpPr>
        <p:spPr>
          <a:xfrm>
            <a:off x="7146311" y="1600201"/>
            <a:ext cx="4863552" cy="4525963"/>
          </a:xfrm>
        </p:spPr>
        <p:txBody>
          <a:bodyPr/>
          <a:lstStyle/>
          <a:p>
            <a:r>
              <a:rPr lang="lv-LV" sz="2000" dirty="0"/>
              <a:t>Nekardiālas priekšteču šūnas (kaulu smadzeņu, perifēro asiņu šūnas, skeleta mioblasti, adipozo audu mezenhimālās cilmes šūnas)</a:t>
            </a:r>
          </a:p>
          <a:p>
            <a:endParaRPr lang="lv-LV" sz="2000" dirty="0"/>
          </a:p>
          <a:p>
            <a:endParaRPr lang="lv-LV" sz="2000" dirty="0"/>
          </a:p>
          <a:p>
            <a:endParaRPr lang="lv-LV" sz="2000" dirty="0"/>
          </a:p>
          <a:p>
            <a:r>
              <a:rPr lang="lv-LV" sz="2000" dirty="0"/>
              <a:t>Kardiālas šūnas un šķietami kardiālas priekšteču šūnas (sirds muskuļa, inducētās pluripotentās šūnas)</a:t>
            </a:r>
          </a:p>
        </p:txBody>
      </p:sp>
      <p:sp>
        <p:nvSpPr>
          <p:cNvPr id="7" name="Rounded Rectangle 6"/>
          <p:cNvSpPr/>
          <p:nvPr/>
        </p:nvSpPr>
        <p:spPr>
          <a:xfrm>
            <a:off x="7060276" y="1212647"/>
            <a:ext cx="3150524" cy="443746"/>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Sirds</a:t>
            </a:r>
            <a:r>
              <a:rPr lang="en-US" dirty="0"/>
              <a:t> </a:t>
            </a:r>
            <a:r>
              <a:rPr lang="en-US" dirty="0" err="1"/>
              <a:t>funkcijas</a:t>
            </a:r>
            <a:r>
              <a:rPr lang="en-US" dirty="0"/>
              <a:t> </a:t>
            </a:r>
            <a:r>
              <a:rPr lang="en-US" dirty="0" err="1"/>
              <a:t>atjaunošana</a:t>
            </a:r>
            <a:r>
              <a:rPr lang="en-US" dirty="0"/>
              <a:t>  </a:t>
            </a:r>
          </a:p>
        </p:txBody>
      </p:sp>
      <p:sp>
        <p:nvSpPr>
          <p:cNvPr id="9" name="Rounded Rectangle 8"/>
          <p:cNvSpPr/>
          <p:nvPr/>
        </p:nvSpPr>
        <p:spPr>
          <a:xfrm>
            <a:off x="7060276" y="3462339"/>
            <a:ext cx="3150524" cy="443746"/>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Sirds</a:t>
            </a:r>
            <a:r>
              <a:rPr lang="en-US" dirty="0"/>
              <a:t> </a:t>
            </a:r>
            <a:r>
              <a:rPr lang="en-US" dirty="0" err="1"/>
              <a:t>atjaunošana</a:t>
            </a:r>
            <a:r>
              <a:rPr lang="en-US" dirty="0"/>
              <a:t> (“</a:t>
            </a:r>
            <a:r>
              <a:rPr lang="en-US" i="1" dirty="0"/>
              <a:t>repair</a:t>
            </a:r>
            <a:r>
              <a:rPr lang="en-US" dirty="0"/>
              <a:t>”)</a:t>
            </a:r>
          </a:p>
        </p:txBody>
      </p:sp>
    </p:spTree>
    <p:extLst>
      <p:ext uri="{BB962C8B-B14F-4D97-AF65-F5344CB8AC3E}">
        <p14:creationId xmlns:p14="http://schemas.microsoft.com/office/powerpoint/2010/main" val="3170177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Date Placeholder 2"/>
          <p:cNvSpPr txBox="1">
            <a:spLocks noGrp="1"/>
          </p:cNvSpPr>
          <p:nvPr/>
        </p:nvSpPr>
        <p:spPr bwMode="auto">
          <a:xfrm>
            <a:off x="1524000" y="6381750"/>
            <a:ext cx="3886200" cy="4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lv-LV" sz="1400" i="1">
                <a:latin typeface="Times" charset="0"/>
              </a:rPr>
              <a:t> </a:t>
            </a:r>
          </a:p>
        </p:txBody>
      </p:sp>
      <p:sp>
        <p:nvSpPr>
          <p:cNvPr id="717852" name="Rectangle 28"/>
          <p:cNvSpPr>
            <a:spLocks noGrp="1" noChangeArrowheads="1"/>
          </p:cNvSpPr>
          <p:nvPr>
            <p:ph type="title" idx="4294967295"/>
          </p:nvPr>
        </p:nvSpPr>
        <p:spPr/>
        <p:txBody>
          <a:bodyPr/>
          <a:lstStyle/>
          <a:p>
            <a:r>
              <a:rPr lang="lv-LV" sz="3600" dirty="0">
                <a:latin typeface="Arial" charset="0"/>
              </a:rPr>
              <a:t>Cilmes šūnu terapijas soļi</a:t>
            </a:r>
            <a:r>
              <a:rPr lang="en-US" sz="3600" dirty="0">
                <a:latin typeface="Arial" charset="0"/>
              </a:rPr>
              <a:t> </a:t>
            </a:r>
          </a:p>
        </p:txBody>
      </p:sp>
      <p:sp>
        <p:nvSpPr>
          <p:cNvPr id="93188" name="Rectangle 5"/>
          <p:cNvSpPr>
            <a:spLocks noChangeArrowheads="1"/>
          </p:cNvSpPr>
          <p:nvPr/>
        </p:nvSpPr>
        <p:spPr bwMode="auto">
          <a:xfrm>
            <a:off x="3733801" y="1524001"/>
            <a:ext cx="4233863" cy="836613"/>
          </a:xfrm>
          <a:prstGeom prst="rect">
            <a:avLst/>
          </a:prstGeom>
          <a:solidFill>
            <a:srgbClr val="FF7C80"/>
          </a:solidFill>
          <a:ln w="9525">
            <a:solidFill>
              <a:schemeClr val="tx1"/>
            </a:solidFill>
            <a:miter lim="800000"/>
            <a:headEnd/>
            <a:tailEnd/>
          </a:ln>
        </p:spPr>
        <p:txBody>
          <a:bodyPr wrap="none"/>
          <a:lstStyle/>
          <a:p>
            <a:pPr algn="ctr"/>
            <a:r>
              <a:rPr lang="lv-LV" sz="1400"/>
              <a:t>Cilmes šūnas</a:t>
            </a:r>
            <a:endParaRPr lang="en-US"/>
          </a:p>
        </p:txBody>
      </p:sp>
      <p:sp>
        <p:nvSpPr>
          <p:cNvPr id="93189" name="Rectangle 6"/>
          <p:cNvSpPr>
            <a:spLocks noChangeArrowheads="1"/>
          </p:cNvSpPr>
          <p:nvPr/>
        </p:nvSpPr>
        <p:spPr bwMode="auto">
          <a:xfrm>
            <a:off x="3810000" y="1752601"/>
            <a:ext cx="1284288" cy="536575"/>
          </a:xfrm>
          <a:prstGeom prst="rect">
            <a:avLst/>
          </a:prstGeom>
          <a:solidFill>
            <a:srgbClr val="FF7C80"/>
          </a:solidFill>
          <a:ln w="9525">
            <a:solidFill>
              <a:schemeClr val="tx1"/>
            </a:solidFill>
            <a:miter lim="800000"/>
            <a:headEnd/>
            <a:tailEnd/>
          </a:ln>
        </p:spPr>
        <p:txBody>
          <a:bodyPr wrap="none" anchor="ctr"/>
          <a:lstStyle/>
          <a:p>
            <a:pPr algn="ctr"/>
            <a:r>
              <a:rPr lang="lv-LV" sz="1400"/>
              <a:t>Embr. cilmes</a:t>
            </a:r>
            <a:endParaRPr lang="en-US" sz="1400"/>
          </a:p>
          <a:p>
            <a:pPr algn="ctr"/>
            <a:r>
              <a:rPr lang="lv-LV" sz="1400"/>
              <a:t>kardiomiocīti</a:t>
            </a:r>
            <a:endParaRPr lang="en-US" sz="1400"/>
          </a:p>
        </p:txBody>
      </p:sp>
      <p:sp>
        <p:nvSpPr>
          <p:cNvPr id="93190" name="Rectangle 7"/>
          <p:cNvSpPr>
            <a:spLocks noChangeArrowheads="1"/>
          </p:cNvSpPr>
          <p:nvPr/>
        </p:nvSpPr>
        <p:spPr bwMode="auto">
          <a:xfrm>
            <a:off x="5321301" y="1763714"/>
            <a:ext cx="1135063" cy="536575"/>
          </a:xfrm>
          <a:prstGeom prst="rect">
            <a:avLst/>
          </a:prstGeom>
          <a:solidFill>
            <a:srgbClr val="FF7C80"/>
          </a:solidFill>
          <a:ln w="9525">
            <a:solidFill>
              <a:schemeClr val="tx1"/>
            </a:solidFill>
            <a:miter lim="800000"/>
            <a:headEnd/>
            <a:tailEnd/>
          </a:ln>
        </p:spPr>
        <p:txBody>
          <a:bodyPr wrap="none" anchor="ctr"/>
          <a:lstStyle/>
          <a:p>
            <a:pPr algn="ctr"/>
            <a:r>
              <a:rPr lang="lv-LV" sz="1400"/>
              <a:t>Skeleta </a:t>
            </a:r>
          </a:p>
          <a:p>
            <a:pPr algn="ctr"/>
            <a:r>
              <a:rPr lang="lv-LV" sz="1400"/>
              <a:t>mioblasti</a:t>
            </a:r>
            <a:endParaRPr lang="en-US" sz="1400"/>
          </a:p>
        </p:txBody>
      </p:sp>
      <p:sp>
        <p:nvSpPr>
          <p:cNvPr id="93191" name="Rectangle 8"/>
          <p:cNvSpPr>
            <a:spLocks noChangeArrowheads="1"/>
          </p:cNvSpPr>
          <p:nvPr/>
        </p:nvSpPr>
        <p:spPr bwMode="auto">
          <a:xfrm>
            <a:off x="6681788" y="1763714"/>
            <a:ext cx="1135062" cy="536575"/>
          </a:xfrm>
          <a:prstGeom prst="rect">
            <a:avLst/>
          </a:prstGeom>
          <a:solidFill>
            <a:srgbClr val="FF7C80"/>
          </a:solidFill>
          <a:ln w="9525">
            <a:solidFill>
              <a:schemeClr val="tx1"/>
            </a:solidFill>
            <a:miter lim="800000"/>
            <a:headEnd/>
            <a:tailEnd/>
          </a:ln>
        </p:spPr>
        <p:txBody>
          <a:bodyPr wrap="none" anchor="ctr"/>
          <a:lstStyle/>
          <a:p>
            <a:pPr algn="ctr"/>
            <a:r>
              <a:rPr lang="en-US" sz="1400"/>
              <a:t>BMSCs</a:t>
            </a:r>
          </a:p>
        </p:txBody>
      </p:sp>
      <p:sp>
        <p:nvSpPr>
          <p:cNvPr id="93192" name="Oval 9"/>
          <p:cNvSpPr>
            <a:spLocks noChangeArrowheads="1"/>
          </p:cNvSpPr>
          <p:nvPr/>
        </p:nvSpPr>
        <p:spPr bwMode="auto">
          <a:xfrm>
            <a:off x="4900613" y="2579688"/>
            <a:ext cx="1890712" cy="431800"/>
          </a:xfrm>
          <a:prstGeom prst="ellipse">
            <a:avLst/>
          </a:prstGeom>
          <a:solidFill>
            <a:srgbClr val="FF99CC"/>
          </a:solidFill>
          <a:ln w="9525">
            <a:solidFill>
              <a:schemeClr val="tx1"/>
            </a:solidFill>
            <a:round/>
            <a:headEnd/>
            <a:tailEnd/>
          </a:ln>
        </p:spPr>
        <p:txBody>
          <a:bodyPr wrap="none" anchor="ctr"/>
          <a:lstStyle/>
          <a:p>
            <a:pPr algn="ctr"/>
            <a:r>
              <a:rPr lang="lv-LV" sz="1400"/>
              <a:t>Piegāde</a:t>
            </a:r>
            <a:endParaRPr lang="en-US" sz="1400"/>
          </a:p>
        </p:txBody>
      </p:sp>
      <p:sp>
        <p:nvSpPr>
          <p:cNvPr id="93193" name="Oval 10"/>
          <p:cNvSpPr>
            <a:spLocks noChangeArrowheads="1"/>
          </p:cNvSpPr>
          <p:nvPr/>
        </p:nvSpPr>
        <p:spPr bwMode="auto">
          <a:xfrm>
            <a:off x="4900613" y="3217863"/>
            <a:ext cx="1890712" cy="430212"/>
          </a:xfrm>
          <a:prstGeom prst="ellipse">
            <a:avLst/>
          </a:prstGeom>
          <a:solidFill>
            <a:srgbClr val="FF99CC"/>
          </a:solidFill>
          <a:ln w="9525">
            <a:solidFill>
              <a:schemeClr val="tx1"/>
            </a:solidFill>
            <a:round/>
            <a:headEnd/>
            <a:tailEnd/>
          </a:ln>
        </p:spPr>
        <p:txBody>
          <a:bodyPr wrap="none" anchor="ctr"/>
          <a:lstStyle/>
          <a:p>
            <a:pPr algn="ctr"/>
            <a:r>
              <a:rPr lang="lv-LV" sz="1400"/>
              <a:t>Izdzīvošana</a:t>
            </a:r>
            <a:endParaRPr lang="en-US" sz="1400"/>
          </a:p>
        </p:txBody>
      </p:sp>
      <p:sp>
        <p:nvSpPr>
          <p:cNvPr id="93194" name="Oval 11"/>
          <p:cNvSpPr>
            <a:spLocks noChangeArrowheads="1"/>
          </p:cNvSpPr>
          <p:nvPr/>
        </p:nvSpPr>
        <p:spPr bwMode="auto">
          <a:xfrm>
            <a:off x="4876801" y="3886200"/>
            <a:ext cx="1890713" cy="431800"/>
          </a:xfrm>
          <a:prstGeom prst="ellipse">
            <a:avLst/>
          </a:prstGeom>
          <a:solidFill>
            <a:srgbClr val="FF99CC"/>
          </a:solidFill>
          <a:ln w="9525">
            <a:solidFill>
              <a:schemeClr val="tx1"/>
            </a:solidFill>
            <a:round/>
            <a:headEnd/>
            <a:tailEnd/>
          </a:ln>
        </p:spPr>
        <p:txBody>
          <a:bodyPr wrap="none" anchor="ctr"/>
          <a:lstStyle/>
          <a:p>
            <a:pPr algn="ctr"/>
            <a:r>
              <a:rPr lang="lv-LV" sz="1400"/>
              <a:t>Implantācija</a:t>
            </a:r>
            <a:endParaRPr lang="en-US" sz="1400"/>
          </a:p>
        </p:txBody>
      </p:sp>
      <p:sp>
        <p:nvSpPr>
          <p:cNvPr id="93195" name="Oval 12"/>
          <p:cNvSpPr>
            <a:spLocks noChangeArrowheads="1"/>
          </p:cNvSpPr>
          <p:nvPr/>
        </p:nvSpPr>
        <p:spPr bwMode="auto">
          <a:xfrm>
            <a:off x="4900613" y="4492626"/>
            <a:ext cx="1890712" cy="430213"/>
          </a:xfrm>
          <a:prstGeom prst="ellipse">
            <a:avLst/>
          </a:prstGeom>
          <a:solidFill>
            <a:srgbClr val="FF99CC"/>
          </a:solidFill>
          <a:ln w="9525">
            <a:solidFill>
              <a:schemeClr val="tx1"/>
            </a:solidFill>
            <a:round/>
            <a:headEnd/>
            <a:tailEnd/>
          </a:ln>
        </p:spPr>
        <p:txBody>
          <a:bodyPr wrap="none" anchor="ctr"/>
          <a:lstStyle/>
          <a:p>
            <a:pPr algn="ctr"/>
            <a:r>
              <a:rPr lang="lv-LV" sz="1400"/>
              <a:t>Diferenciācija</a:t>
            </a:r>
            <a:endParaRPr lang="en-US" sz="1400"/>
          </a:p>
        </p:txBody>
      </p:sp>
      <p:sp>
        <p:nvSpPr>
          <p:cNvPr id="93196" name="Oval 13"/>
          <p:cNvSpPr>
            <a:spLocks noChangeArrowheads="1"/>
          </p:cNvSpPr>
          <p:nvPr/>
        </p:nvSpPr>
        <p:spPr bwMode="auto">
          <a:xfrm>
            <a:off x="4900613" y="5129213"/>
            <a:ext cx="1890712" cy="431800"/>
          </a:xfrm>
          <a:prstGeom prst="ellipse">
            <a:avLst/>
          </a:prstGeom>
          <a:solidFill>
            <a:srgbClr val="FF99CC"/>
          </a:solidFill>
          <a:ln w="9525">
            <a:solidFill>
              <a:schemeClr val="tx1"/>
            </a:solidFill>
            <a:round/>
            <a:headEnd/>
            <a:tailEnd/>
          </a:ln>
        </p:spPr>
        <p:txBody>
          <a:bodyPr wrap="none" anchor="ctr"/>
          <a:lstStyle/>
          <a:p>
            <a:pPr algn="ctr"/>
            <a:r>
              <a:rPr lang="lv-LV" sz="1400"/>
              <a:t>Integrācija</a:t>
            </a:r>
            <a:endParaRPr lang="en-US" sz="1400"/>
          </a:p>
        </p:txBody>
      </p:sp>
      <p:grpSp>
        <p:nvGrpSpPr>
          <p:cNvPr id="93197" name="Group 15"/>
          <p:cNvGrpSpPr>
            <a:grpSpLocks/>
          </p:cNvGrpSpPr>
          <p:nvPr/>
        </p:nvGrpSpPr>
        <p:grpSpPr bwMode="auto">
          <a:xfrm>
            <a:off x="3733801" y="5715001"/>
            <a:ext cx="4233863" cy="836613"/>
            <a:chOff x="2880" y="912"/>
            <a:chExt cx="2688" cy="672"/>
          </a:xfrm>
        </p:grpSpPr>
        <p:sp>
          <p:nvSpPr>
            <p:cNvPr id="93198" name="Rectangle 16"/>
            <p:cNvSpPr>
              <a:spLocks noChangeArrowheads="1"/>
            </p:cNvSpPr>
            <p:nvPr/>
          </p:nvSpPr>
          <p:spPr bwMode="auto">
            <a:xfrm>
              <a:off x="2880" y="912"/>
              <a:ext cx="2688" cy="672"/>
            </a:xfrm>
            <a:prstGeom prst="rect">
              <a:avLst/>
            </a:prstGeom>
            <a:solidFill>
              <a:srgbClr val="99FFCC"/>
            </a:solidFill>
            <a:ln w="9525">
              <a:solidFill>
                <a:schemeClr val="tx1"/>
              </a:solidFill>
              <a:miter lim="800000"/>
              <a:headEnd/>
              <a:tailEnd/>
            </a:ln>
          </p:spPr>
          <p:txBody>
            <a:bodyPr wrap="none"/>
            <a:lstStyle/>
            <a:p>
              <a:pPr algn="ctr"/>
              <a:r>
                <a:rPr lang="lv-LV" sz="1400"/>
                <a:t>Funkcionāls miokards</a:t>
              </a:r>
              <a:endParaRPr lang="en-US"/>
            </a:p>
          </p:txBody>
        </p:sp>
        <p:sp>
          <p:nvSpPr>
            <p:cNvPr id="93199" name="Rectangle 17"/>
            <p:cNvSpPr>
              <a:spLocks noChangeArrowheads="1"/>
            </p:cNvSpPr>
            <p:nvPr/>
          </p:nvSpPr>
          <p:spPr bwMode="auto">
            <a:xfrm>
              <a:off x="3024" y="1104"/>
              <a:ext cx="720" cy="432"/>
            </a:xfrm>
            <a:prstGeom prst="rect">
              <a:avLst/>
            </a:prstGeom>
            <a:solidFill>
              <a:srgbClr val="99FFCC"/>
            </a:solidFill>
            <a:ln w="9525">
              <a:solidFill>
                <a:schemeClr val="tx1"/>
              </a:solidFill>
              <a:miter lim="800000"/>
              <a:headEnd/>
              <a:tailEnd/>
            </a:ln>
          </p:spPr>
          <p:txBody>
            <a:bodyPr wrap="none" anchor="ctr"/>
            <a:lstStyle/>
            <a:p>
              <a:pPr algn="ctr"/>
              <a:r>
                <a:rPr lang="en-US" sz="1400" dirty="0"/>
                <a:t>KK </a:t>
              </a:r>
              <a:r>
                <a:rPr lang="lv-LV" sz="1400" dirty="0"/>
                <a:t>funkcija</a:t>
              </a:r>
              <a:r>
                <a:rPr lang="en-US" sz="1400" dirty="0"/>
                <a:t> </a:t>
              </a:r>
              <a:r>
                <a:rPr lang="en-US" sz="1400" dirty="0">
                  <a:cs typeface="Arial" charset="0"/>
                </a:rPr>
                <a:t>↑</a:t>
              </a:r>
            </a:p>
          </p:txBody>
        </p:sp>
        <p:sp>
          <p:nvSpPr>
            <p:cNvPr id="93200" name="Rectangle 18"/>
            <p:cNvSpPr>
              <a:spLocks noChangeArrowheads="1"/>
            </p:cNvSpPr>
            <p:nvPr/>
          </p:nvSpPr>
          <p:spPr bwMode="auto">
            <a:xfrm>
              <a:off x="3888" y="1104"/>
              <a:ext cx="720" cy="432"/>
            </a:xfrm>
            <a:prstGeom prst="rect">
              <a:avLst/>
            </a:prstGeom>
            <a:solidFill>
              <a:srgbClr val="99FFCC"/>
            </a:solidFill>
            <a:ln w="9525">
              <a:solidFill>
                <a:schemeClr val="tx1"/>
              </a:solidFill>
              <a:miter lim="800000"/>
              <a:headEnd/>
              <a:tailEnd/>
            </a:ln>
          </p:spPr>
          <p:txBody>
            <a:bodyPr wrap="none" anchor="ctr"/>
            <a:lstStyle/>
            <a:p>
              <a:pPr algn="ctr"/>
              <a:r>
                <a:rPr lang="lv-LV" sz="1400"/>
                <a:t>Simptomu</a:t>
              </a:r>
            </a:p>
            <a:p>
              <a:pPr algn="ctr"/>
              <a:r>
                <a:rPr lang="lv-LV" sz="1400"/>
                <a:t> mazināšanās</a:t>
              </a:r>
              <a:endParaRPr lang="en-US" sz="1400"/>
            </a:p>
          </p:txBody>
        </p:sp>
        <p:sp>
          <p:nvSpPr>
            <p:cNvPr id="93201" name="Rectangle 19"/>
            <p:cNvSpPr>
              <a:spLocks noChangeArrowheads="1"/>
            </p:cNvSpPr>
            <p:nvPr/>
          </p:nvSpPr>
          <p:spPr bwMode="auto">
            <a:xfrm>
              <a:off x="4752" y="1104"/>
              <a:ext cx="720" cy="432"/>
            </a:xfrm>
            <a:prstGeom prst="rect">
              <a:avLst/>
            </a:prstGeom>
            <a:solidFill>
              <a:srgbClr val="99FFCC"/>
            </a:solidFill>
            <a:ln w="9525">
              <a:solidFill>
                <a:schemeClr val="tx1"/>
              </a:solidFill>
              <a:miter lim="800000"/>
              <a:headEnd/>
              <a:tailEnd/>
            </a:ln>
          </p:spPr>
          <p:txBody>
            <a:bodyPr wrap="none" anchor="ctr"/>
            <a:lstStyle/>
            <a:p>
              <a:pPr algn="ctr"/>
              <a:r>
                <a:rPr lang="lv-LV" sz="1400"/>
                <a:t>Dzīvildze</a:t>
              </a:r>
              <a:r>
                <a:rPr lang="en-US" sz="1400"/>
                <a:t> ↑</a:t>
              </a:r>
            </a:p>
          </p:txBody>
        </p:sp>
      </p:grpSp>
      <p:cxnSp>
        <p:nvCxnSpPr>
          <p:cNvPr id="93202" name="AutoShape 21"/>
          <p:cNvCxnSpPr>
            <a:cxnSpLocks noChangeShapeType="1"/>
            <a:stCxn id="93188" idx="2"/>
            <a:endCxn id="93192" idx="0"/>
          </p:cNvCxnSpPr>
          <p:nvPr/>
        </p:nvCxnSpPr>
        <p:spPr bwMode="auto">
          <a:xfrm flipH="1">
            <a:off x="5846763" y="2360614"/>
            <a:ext cx="4762" cy="219075"/>
          </a:xfrm>
          <a:prstGeom prst="straightConnector1">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93203" name="AutoShape 22"/>
          <p:cNvCxnSpPr>
            <a:cxnSpLocks noChangeShapeType="1"/>
            <a:stCxn id="93192" idx="4"/>
            <a:endCxn id="93193" idx="0"/>
          </p:cNvCxnSpPr>
          <p:nvPr/>
        </p:nvCxnSpPr>
        <p:spPr bwMode="auto">
          <a:xfrm>
            <a:off x="5846763" y="3011489"/>
            <a:ext cx="0" cy="206375"/>
          </a:xfrm>
          <a:prstGeom prst="straightConnector1">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93204" name="AutoShape 23"/>
          <p:cNvCxnSpPr>
            <a:cxnSpLocks noChangeShapeType="1"/>
            <a:stCxn id="93193" idx="4"/>
            <a:endCxn id="93194" idx="0"/>
          </p:cNvCxnSpPr>
          <p:nvPr/>
        </p:nvCxnSpPr>
        <p:spPr bwMode="auto">
          <a:xfrm flipH="1">
            <a:off x="5822951" y="3648076"/>
            <a:ext cx="23813" cy="238125"/>
          </a:xfrm>
          <a:prstGeom prst="straightConnector1">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93205" name="AutoShape 24"/>
          <p:cNvCxnSpPr>
            <a:cxnSpLocks noChangeShapeType="1"/>
            <a:stCxn id="93194" idx="4"/>
            <a:endCxn id="93195" idx="0"/>
          </p:cNvCxnSpPr>
          <p:nvPr/>
        </p:nvCxnSpPr>
        <p:spPr bwMode="auto">
          <a:xfrm>
            <a:off x="5822951" y="4318001"/>
            <a:ext cx="23813" cy="174625"/>
          </a:xfrm>
          <a:prstGeom prst="straightConnector1">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93206" name="AutoShape 25"/>
          <p:cNvCxnSpPr>
            <a:cxnSpLocks noChangeShapeType="1"/>
            <a:stCxn id="93195" idx="4"/>
            <a:endCxn id="93196" idx="0"/>
          </p:cNvCxnSpPr>
          <p:nvPr/>
        </p:nvCxnSpPr>
        <p:spPr bwMode="auto">
          <a:xfrm>
            <a:off x="5846763" y="4922839"/>
            <a:ext cx="0" cy="206375"/>
          </a:xfrm>
          <a:prstGeom prst="straightConnector1">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93207" name="AutoShape 26"/>
          <p:cNvCxnSpPr>
            <a:cxnSpLocks noChangeShapeType="1"/>
            <a:stCxn id="93196" idx="4"/>
            <a:endCxn id="93198" idx="0"/>
          </p:cNvCxnSpPr>
          <p:nvPr/>
        </p:nvCxnSpPr>
        <p:spPr bwMode="auto">
          <a:xfrm>
            <a:off x="5846763" y="5561014"/>
            <a:ext cx="4762" cy="153987"/>
          </a:xfrm>
          <a:prstGeom prst="straightConnector1">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93208" name="Text Box 30"/>
          <p:cNvSpPr txBox="1">
            <a:spLocks noChangeArrowheads="1"/>
          </p:cNvSpPr>
          <p:nvPr/>
        </p:nvSpPr>
        <p:spPr bwMode="auto">
          <a:xfrm>
            <a:off x="1524000" y="6629401"/>
            <a:ext cx="4167188" cy="180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ＭＳ Ｐゴシック"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ＭＳ Ｐゴシック"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ＭＳ Ｐゴシック"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ＭＳ Ｐゴシック"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ＭＳ Ｐゴシック" charset="0"/>
              </a:defRPr>
            </a:lvl9pPr>
          </a:lstStyle>
          <a:p>
            <a:pPr eaLnBrk="1">
              <a:lnSpc>
                <a:spcPct val="97000"/>
              </a:lnSpc>
              <a:buClr>
                <a:srgbClr val="000000"/>
              </a:buClr>
              <a:buSzPct val="45000"/>
              <a:buFont typeface="StarSymbol" charset="0"/>
              <a:buNone/>
            </a:pPr>
            <a:r>
              <a:rPr lang="en-US" sz="1200"/>
              <a:t>Weissberg PL, Qasim A. </a:t>
            </a:r>
            <a:r>
              <a:rPr lang="en-US" sz="1200" i="1"/>
              <a:t>Heart</a:t>
            </a:r>
            <a:r>
              <a:rPr lang="en-US" sz="1200"/>
              <a:t> 2005; 91: 696-702.</a:t>
            </a:r>
          </a:p>
        </p:txBody>
      </p:sp>
      <p:sp>
        <p:nvSpPr>
          <p:cNvPr id="93209" name="Text Box 31"/>
          <p:cNvSpPr txBox="1">
            <a:spLocks noChangeArrowheads="1"/>
          </p:cNvSpPr>
          <p:nvPr/>
        </p:nvSpPr>
        <p:spPr bwMode="auto">
          <a:xfrm>
            <a:off x="1676400" y="4191001"/>
            <a:ext cx="28194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200"/>
              <a:t>BMSCs – </a:t>
            </a:r>
            <a:r>
              <a:rPr lang="lv-LV" sz="1200"/>
              <a:t>Kaula smadzeņu šūnas</a:t>
            </a:r>
            <a:endParaRPr lang="en-US" sz="1200"/>
          </a:p>
          <a:p>
            <a:pPr eaLnBrk="1" hangingPunct="1">
              <a:spcBef>
                <a:spcPct val="50000"/>
              </a:spcBef>
            </a:pPr>
            <a:r>
              <a:rPr lang="en-US" sz="1200"/>
              <a:t>LV – </a:t>
            </a:r>
            <a:r>
              <a:rPr lang="lv-LV" sz="1200"/>
              <a:t>kreisais kambaris</a:t>
            </a:r>
            <a:endParaRPr lang="en-US" sz="1200"/>
          </a:p>
        </p:txBody>
      </p:sp>
      <p:sp>
        <p:nvSpPr>
          <p:cNvPr id="26" name="Rectangle 3"/>
          <p:cNvSpPr txBox="1">
            <a:spLocks noChangeArrowheads="1"/>
          </p:cNvSpPr>
          <p:nvPr/>
        </p:nvSpPr>
        <p:spPr bwMode="auto">
          <a:xfrm>
            <a:off x="8107680" y="1600201"/>
            <a:ext cx="2443942"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lv-LV" sz="1800" dirty="0">
                <a:latin typeface="Arial" charset="0"/>
              </a:rPr>
              <a:t>Galvenie jautājumi:</a:t>
            </a:r>
          </a:p>
          <a:p>
            <a:pPr lvl="1"/>
            <a:r>
              <a:rPr lang="lv-LV" sz="1400" dirty="0">
                <a:latin typeface="Arial" charset="0"/>
              </a:rPr>
              <a:t>Kas ir ideāla cilmes šūna</a:t>
            </a:r>
            <a:r>
              <a:rPr lang="en-US" sz="1400" dirty="0">
                <a:latin typeface="Arial" charset="0"/>
              </a:rPr>
              <a:t>?</a:t>
            </a:r>
          </a:p>
          <a:p>
            <a:pPr lvl="1"/>
            <a:r>
              <a:rPr lang="lv-LV" sz="1400" dirty="0">
                <a:latin typeface="Arial" charset="0"/>
              </a:rPr>
              <a:t>Cik šūnu jātransplantē</a:t>
            </a:r>
            <a:r>
              <a:rPr lang="en-US" sz="1400" dirty="0">
                <a:latin typeface="Arial" charset="0"/>
              </a:rPr>
              <a:t>?</a:t>
            </a:r>
          </a:p>
          <a:p>
            <a:pPr lvl="1"/>
            <a:r>
              <a:rPr lang="lv-LV" sz="1400" dirty="0">
                <a:latin typeface="Arial" charset="0"/>
              </a:rPr>
              <a:t>Kā jātransplantē šūnas</a:t>
            </a:r>
            <a:r>
              <a:rPr lang="en-US" sz="1400" dirty="0">
                <a:latin typeface="Arial" charset="0"/>
              </a:rPr>
              <a:t>?</a:t>
            </a:r>
          </a:p>
          <a:p>
            <a:pPr lvl="1"/>
            <a:r>
              <a:rPr lang="lv-LV" sz="1400" dirty="0">
                <a:latin typeface="Arial" charset="0"/>
              </a:rPr>
              <a:t>Kuriem pacientiem jāveic cilmes šūnu transplantācija</a:t>
            </a:r>
            <a:r>
              <a:rPr lang="en-US" sz="1400" dirty="0">
                <a:latin typeface="Arial" charset="0"/>
              </a:rPr>
              <a:t>?</a:t>
            </a:r>
          </a:p>
        </p:txBody>
      </p:sp>
    </p:spTree>
    <p:extLst>
      <p:ext uri="{BB962C8B-B14F-4D97-AF65-F5344CB8AC3E}">
        <p14:creationId xmlns:p14="http://schemas.microsoft.com/office/powerpoint/2010/main" val="152171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afterEffect">
                                  <p:stCondLst>
                                    <p:cond delay="0"/>
                                  </p:stCondLst>
                                  <p:iterate type="lt">
                                    <p:tmPct val="4000"/>
                                  </p:iterate>
                                  <p:childTnLst>
                                    <p:set>
                                      <p:cBhvr override="childStyle">
                                        <p:cTn id="6" dur="500" fill="hold"/>
                                        <p:tgtEl>
                                          <p:spTgt spid="26">
                                            <p:txEl>
                                              <p:pRg st="0" end="0"/>
                                            </p:txEl>
                                          </p:spTgt>
                                        </p:tgtEl>
                                        <p:attrNameLst>
                                          <p:attrName>style.color</p:attrName>
                                        </p:attrNameLst>
                                      </p:cBhvr>
                                      <p:to>
                                        <p:clrVal>
                                          <a:schemeClr val="accent2"/>
                                        </p:clrVal>
                                      </p:to>
                                    </p:set>
                                    <p:set>
                                      <p:cBhvr>
                                        <p:cTn id="7" dur="500" fill="hold"/>
                                        <p:tgtEl>
                                          <p:spTgt spid="26">
                                            <p:txEl>
                                              <p:pRg st="0" end="0"/>
                                            </p:txEl>
                                          </p:spTgt>
                                        </p:tgtEl>
                                        <p:attrNameLst>
                                          <p:attrName>fillcolor</p:attrName>
                                        </p:attrNameLst>
                                      </p:cBhvr>
                                      <p:to>
                                        <p:clrVal>
                                          <a:schemeClr val="accent2"/>
                                        </p:clrVal>
                                      </p:to>
                                    </p:set>
                                    <p:set>
                                      <p:cBhvr>
                                        <p:cTn id="8" dur="500" fill="hold"/>
                                        <p:tgtEl>
                                          <p:spTgt spid="26">
                                            <p:txEl>
                                              <p:pRg st="0" end="0"/>
                                            </p:txEl>
                                          </p:spTgt>
                                        </p:tgtEl>
                                        <p:attrNameLst>
                                          <p:attrName>fill.type</p:attrName>
                                        </p:attrNameLst>
                                      </p:cBhvr>
                                      <p:to>
                                        <p:strVal val="solid"/>
                                      </p:to>
                                    </p:set>
                                  </p:childTnLst>
                                </p:cTn>
                              </p:par>
                              <p:par>
                                <p:cTn id="9" presetID="16" presetClass="emph" presetSubtype="0" fill="hold" grpId="0" nodeType="withEffect">
                                  <p:stCondLst>
                                    <p:cond delay="0"/>
                                  </p:stCondLst>
                                  <p:iterate type="lt">
                                    <p:tmPct val="4000"/>
                                  </p:iterate>
                                  <p:childTnLst>
                                    <p:set>
                                      <p:cBhvr override="childStyle">
                                        <p:cTn id="10" dur="500" fill="hold"/>
                                        <p:tgtEl>
                                          <p:spTgt spid="26">
                                            <p:txEl>
                                              <p:pRg st="1" end="1"/>
                                            </p:txEl>
                                          </p:spTgt>
                                        </p:tgtEl>
                                        <p:attrNameLst>
                                          <p:attrName>style.color</p:attrName>
                                        </p:attrNameLst>
                                      </p:cBhvr>
                                      <p:to>
                                        <p:clrVal>
                                          <a:schemeClr val="accent2"/>
                                        </p:clrVal>
                                      </p:to>
                                    </p:set>
                                    <p:set>
                                      <p:cBhvr>
                                        <p:cTn id="11" dur="500" fill="hold"/>
                                        <p:tgtEl>
                                          <p:spTgt spid="26">
                                            <p:txEl>
                                              <p:pRg st="1" end="1"/>
                                            </p:txEl>
                                          </p:spTgt>
                                        </p:tgtEl>
                                        <p:attrNameLst>
                                          <p:attrName>fillcolor</p:attrName>
                                        </p:attrNameLst>
                                      </p:cBhvr>
                                      <p:to>
                                        <p:clrVal>
                                          <a:schemeClr val="accent2"/>
                                        </p:clrVal>
                                      </p:to>
                                    </p:set>
                                    <p:set>
                                      <p:cBhvr>
                                        <p:cTn id="12" dur="500" fill="hold"/>
                                        <p:tgtEl>
                                          <p:spTgt spid="26">
                                            <p:txEl>
                                              <p:pRg st="1" end="1"/>
                                            </p:txEl>
                                          </p:spTgt>
                                        </p:tgtEl>
                                        <p:attrNameLst>
                                          <p:attrName>fill.type</p:attrName>
                                        </p:attrNameLst>
                                      </p:cBhvr>
                                      <p:to>
                                        <p:strVal val="solid"/>
                                      </p:to>
                                    </p:set>
                                  </p:childTnLst>
                                </p:cTn>
                              </p:par>
                              <p:par>
                                <p:cTn id="13" presetID="16" presetClass="emph" presetSubtype="0" fill="hold" grpId="0" nodeType="withEffect">
                                  <p:stCondLst>
                                    <p:cond delay="0"/>
                                  </p:stCondLst>
                                  <p:iterate type="lt">
                                    <p:tmPct val="4000"/>
                                  </p:iterate>
                                  <p:childTnLst>
                                    <p:set>
                                      <p:cBhvr override="childStyle">
                                        <p:cTn id="14" dur="500" fill="hold"/>
                                        <p:tgtEl>
                                          <p:spTgt spid="26">
                                            <p:txEl>
                                              <p:pRg st="2" end="2"/>
                                            </p:txEl>
                                          </p:spTgt>
                                        </p:tgtEl>
                                        <p:attrNameLst>
                                          <p:attrName>style.color</p:attrName>
                                        </p:attrNameLst>
                                      </p:cBhvr>
                                      <p:to>
                                        <p:clrVal>
                                          <a:schemeClr val="accent2"/>
                                        </p:clrVal>
                                      </p:to>
                                    </p:set>
                                    <p:set>
                                      <p:cBhvr>
                                        <p:cTn id="15" dur="500" fill="hold"/>
                                        <p:tgtEl>
                                          <p:spTgt spid="26">
                                            <p:txEl>
                                              <p:pRg st="2" end="2"/>
                                            </p:txEl>
                                          </p:spTgt>
                                        </p:tgtEl>
                                        <p:attrNameLst>
                                          <p:attrName>fillcolor</p:attrName>
                                        </p:attrNameLst>
                                      </p:cBhvr>
                                      <p:to>
                                        <p:clrVal>
                                          <a:schemeClr val="accent2"/>
                                        </p:clrVal>
                                      </p:to>
                                    </p:set>
                                    <p:set>
                                      <p:cBhvr>
                                        <p:cTn id="16" dur="500" fill="hold"/>
                                        <p:tgtEl>
                                          <p:spTgt spid="26">
                                            <p:txEl>
                                              <p:pRg st="2" end="2"/>
                                            </p:txEl>
                                          </p:spTgt>
                                        </p:tgtEl>
                                        <p:attrNameLst>
                                          <p:attrName>fill.type</p:attrName>
                                        </p:attrNameLst>
                                      </p:cBhvr>
                                      <p:to>
                                        <p:strVal val="solid"/>
                                      </p:to>
                                    </p:set>
                                  </p:childTnLst>
                                </p:cTn>
                              </p:par>
                              <p:par>
                                <p:cTn id="17" presetID="16" presetClass="emph" presetSubtype="0" fill="hold" grpId="0" nodeType="withEffect">
                                  <p:stCondLst>
                                    <p:cond delay="0"/>
                                  </p:stCondLst>
                                  <p:iterate type="lt">
                                    <p:tmPct val="4000"/>
                                  </p:iterate>
                                  <p:childTnLst>
                                    <p:set>
                                      <p:cBhvr override="childStyle">
                                        <p:cTn id="18" dur="500" fill="hold"/>
                                        <p:tgtEl>
                                          <p:spTgt spid="26">
                                            <p:txEl>
                                              <p:pRg st="3" end="3"/>
                                            </p:txEl>
                                          </p:spTgt>
                                        </p:tgtEl>
                                        <p:attrNameLst>
                                          <p:attrName>style.color</p:attrName>
                                        </p:attrNameLst>
                                      </p:cBhvr>
                                      <p:to>
                                        <p:clrVal>
                                          <a:schemeClr val="accent2"/>
                                        </p:clrVal>
                                      </p:to>
                                    </p:set>
                                    <p:set>
                                      <p:cBhvr>
                                        <p:cTn id="19" dur="500" fill="hold"/>
                                        <p:tgtEl>
                                          <p:spTgt spid="26">
                                            <p:txEl>
                                              <p:pRg st="3" end="3"/>
                                            </p:txEl>
                                          </p:spTgt>
                                        </p:tgtEl>
                                        <p:attrNameLst>
                                          <p:attrName>fillcolor</p:attrName>
                                        </p:attrNameLst>
                                      </p:cBhvr>
                                      <p:to>
                                        <p:clrVal>
                                          <a:schemeClr val="accent2"/>
                                        </p:clrVal>
                                      </p:to>
                                    </p:set>
                                    <p:set>
                                      <p:cBhvr>
                                        <p:cTn id="20" dur="500" fill="hold"/>
                                        <p:tgtEl>
                                          <p:spTgt spid="26">
                                            <p:txEl>
                                              <p:pRg st="3" end="3"/>
                                            </p:txEl>
                                          </p:spTgt>
                                        </p:tgtEl>
                                        <p:attrNameLst>
                                          <p:attrName>fill.type</p:attrName>
                                        </p:attrNameLst>
                                      </p:cBhvr>
                                      <p:to>
                                        <p:strVal val="solid"/>
                                      </p:to>
                                    </p:set>
                                  </p:childTnLst>
                                </p:cTn>
                              </p:par>
                              <p:par>
                                <p:cTn id="21" presetID="16" presetClass="emph" presetSubtype="0" fill="hold" grpId="0" nodeType="withEffect">
                                  <p:stCondLst>
                                    <p:cond delay="0"/>
                                  </p:stCondLst>
                                  <p:iterate type="lt">
                                    <p:tmPct val="4000"/>
                                  </p:iterate>
                                  <p:childTnLst>
                                    <p:set>
                                      <p:cBhvr override="childStyle">
                                        <p:cTn id="22" dur="500" fill="hold"/>
                                        <p:tgtEl>
                                          <p:spTgt spid="26">
                                            <p:txEl>
                                              <p:pRg st="4" end="4"/>
                                            </p:txEl>
                                          </p:spTgt>
                                        </p:tgtEl>
                                        <p:attrNameLst>
                                          <p:attrName>style.color</p:attrName>
                                        </p:attrNameLst>
                                      </p:cBhvr>
                                      <p:to>
                                        <p:clrVal>
                                          <a:schemeClr val="accent2"/>
                                        </p:clrVal>
                                      </p:to>
                                    </p:set>
                                    <p:set>
                                      <p:cBhvr>
                                        <p:cTn id="23" dur="500" fill="hold"/>
                                        <p:tgtEl>
                                          <p:spTgt spid="26">
                                            <p:txEl>
                                              <p:pRg st="4" end="4"/>
                                            </p:txEl>
                                          </p:spTgt>
                                        </p:tgtEl>
                                        <p:attrNameLst>
                                          <p:attrName>fillcolor</p:attrName>
                                        </p:attrNameLst>
                                      </p:cBhvr>
                                      <p:to>
                                        <p:clrVal>
                                          <a:schemeClr val="accent2"/>
                                        </p:clrVal>
                                      </p:to>
                                    </p:set>
                                    <p:set>
                                      <p:cBhvr>
                                        <p:cTn id="24" dur="500" fill="hold"/>
                                        <p:tgtEl>
                                          <p:spTgt spid="26">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3641"/>
            <a:ext cx="8229600" cy="1143000"/>
          </a:xfrm>
        </p:spPr>
        <p:txBody>
          <a:bodyPr>
            <a:noAutofit/>
          </a:bodyPr>
          <a:lstStyle/>
          <a:p>
            <a:r>
              <a:rPr lang="lv-LV" sz="3200" dirty="0"/>
              <a:t>Autologa mononukleāra cilmes šūnu transplantācija Latvijas kardioloģijas centrā</a:t>
            </a:r>
            <a:endParaRPr lang="en-US" sz="3200" dirty="0"/>
          </a:p>
        </p:txBody>
      </p:sp>
      <p:sp>
        <p:nvSpPr>
          <p:cNvPr id="4" name="Content Placeholder 3"/>
          <p:cNvSpPr>
            <a:spLocks noGrp="1"/>
          </p:cNvSpPr>
          <p:nvPr>
            <p:ph sz="half" idx="1"/>
          </p:nvPr>
        </p:nvSpPr>
        <p:spPr>
          <a:xfrm>
            <a:off x="947032" y="1600202"/>
            <a:ext cx="4131444" cy="5060119"/>
          </a:xfrm>
        </p:spPr>
        <p:txBody>
          <a:bodyPr>
            <a:normAutofit fontScale="92500" lnSpcReduction="10000"/>
          </a:bodyPr>
          <a:lstStyle/>
          <a:p>
            <a:r>
              <a:rPr lang="lv-LV" sz="2000" dirty="0">
                <a:ea typeface="ＭＳ Ｐゴシック" pitchFamily="34" charset="-128"/>
              </a:rPr>
              <a:t>First patient in 2008</a:t>
            </a:r>
          </a:p>
          <a:p>
            <a:r>
              <a:rPr lang="lv-LV" sz="2000" dirty="0">
                <a:ea typeface="ＭＳ Ｐゴシック" pitchFamily="34" charset="-128"/>
              </a:rPr>
              <a:t>101</a:t>
            </a:r>
            <a:r>
              <a:rPr lang="en-US" sz="2000" dirty="0">
                <a:ea typeface="ＭＳ Ｐゴシック" pitchFamily="34" charset="-128"/>
              </a:rPr>
              <a:t> patients with acute myocardial infarction underwent intracoronary cell therapy after successful primary PCI and decreased FVEF % </a:t>
            </a:r>
          </a:p>
          <a:p>
            <a:r>
              <a:rPr lang="en-US" sz="2000" dirty="0">
                <a:ea typeface="ＭＳ Ｐゴシック" pitchFamily="34" charset="-128"/>
              </a:rPr>
              <a:t>14 patients with chronic heart disease</a:t>
            </a:r>
          </a:p>
          <a:p>
            <a:r>
              <a:rPr lang="en-US" sz="2000" dirty="0">
                <a:ea typeface="ＭＳ Ｐゴシック" pitchFamily="34" charset="-128"/>
              </a:rPr>
              <a:t>3 and 12 months follow-up by 2D Echo</a:t>
            </a:r>
            <a:endParaRPr lang="lv-LV" sz="2000" dirty="0">
              <a:ea typeface="ＭＳ Ｐゴシック" pitchFamily="34" charset="-128"/>
            </a:endParaRPr>
          </a:p>
          <a:p>
            <a:r>
              <a:rPr lang="en-US" sz="2000" u="sng" dirty="0"/>
              <a:t>MACE in AMI group at 12 months </a:t>
            </a:r>
            <a:r>
              <a:rPr lang="en-US" sz="2000" dirty="0"/>
              <a:t>(N=66 (71%))</a:t>
            </a:r>
          </a:p>
          <a:p>
            <a:pPr marL="0" indent="0" algn="r">
              <a:buNone/>
            </a:pPr>
            <a:r>
              <a:rPr lang="en-US" sz="2000" dirty="0"/>
              <a:t>Non-Q MI – N=2 (1,7%)</a:t>
            </a:r>
          </a:p>
          <a:p>
            <a:pPr marL="0" indent="0" algn="r">
              <a:buNone/>
            </a:pPr>
            <a:r>
              <a:rPr lang="en-US" sz="2000" dirty="0"/>
              <a:t>Cardiac Death – N=1 (0.9%)</a:t>
            </a:r>
          </a:p>
          <a:p>
            <a:pPr marL="0" indent="0" algn="r">
              <a:buNone/>
            </a:pPr>
            <a:r>
              <a:rPr lang="en-US" sz="2000" dirty="0"/>
              <a:t>TLR – N=4 (3.5%)</a:t>
            </a:r>
          </a:p>
          <a:p>
            <a:pPr marL="0" indent="0" algn="r">
              <a:buNone/>
            </a:pPr>
            <a:r>
              <a:rPr lang="en-US" sz="2000" dirty="0"/>
              <a:t>TVR – N=5 (4.3%)</a:t>
            </a:r>
          </a:p>
          <a:p>
            <a:pPr marL="0" indent="0" algn="r">
              <a:buNone/>
            </a:pPr>
            <a:r>
              <a:rPr lang="en-US" sz="2000" dirty="0"/>
              <a:t>ST – N=2 (1.7%)</a:t>
            </a:r>
          </a:p>
        </p:txBody>
      </p:sp>
      <p:graphicFrame>
        <p:nvGraphicFramePr>
          <p:cNvPr id="6" name="Content Placeholder 5"/>
          <p:cNvGraphicFramePr>
            <a:graphicFrameLocks noGrp="1"/>
          </p:cNvGraphicFramePr>
          <p:nvPr>
            <p:ph sz="half" idx="2"/>
          </p:nvPr>
        </p:nvGraphicFramePr>
        <p:xfrm>
          <a:off x="5661974" y="1052911"/>
          <a:ext cx="4965056" cy="5607410"/>
        </p:xfrm>
        <a:graphic>
          <a:graphicData uri="http://schemas.openxmlformats.org/drawingml/2006/table">
            <a:tbl>
              <a:tblPr firstRow="1" bandRow="1">
                <a:tableStyleId>{F5AB1C69-6EDB-4FF4-983F-18BD219EF322}</a:tableStyleId>
              </a:tblPr>
              <a:tblGrid>
                <a:gridCol w="2482528">
                  <a:extLst>
                    <a:ext uri="{9D8B030D-6E8A-4147-A177-3AD203B41FA5}">
                      <a16:colId xmlns:a16="http://schemas.microsoft.com/office/drawing/2014/main" val="20000"/>
                    </a:ext>
                  </a:extLst>
                </a:gridCol>
                <a:gridCol w="2482528">
                  <a:extLst>
                    <a:ext uri="{9D8B030D-6E8A-4147-A177-3AD203B41FA5}">
                      <a16:colId xmlns:a16="http://schemas.microsoft.com/office/drawing/2014/main" val="20001"/>
                    </a:ext>
                  </a:extLst>
                </a:gridCol>
              </a:tblGrid>
              <a:tr h="408836">
                <a:tc gridSpan="2">
                  <a:txBody>
                    <a:bodyPr/>
                    <a:lstStyle/>
                    <a:p>
                      <a:pPr algn="ctr"/>
                      <a:r>
                        <a:rPr lang="en-US" sz="1800" dirty="0">
                          <a:solidFill>
                            <a:srgbClr val="000000"/>
                          </a:solidFill>
                        </a:rPr>
                        <a:t>Patient clinical characteristics (N=115)</a:t>
                      </a:r>
                    </a:p>
                  </a:txBody>
                  <a:tcPr/>
                </a:tc>
                <a:tc hMerge="1">
                  <a:txBody>
                    <a:bodyPr/>
                    <a:lstStyle/>
                    <a:p>
                      <a:endParaRPr lang="en-US" dirty="0"/>
                    </a:p>
                  </a:txBody>
                  <a:tcPr/>
                </a:tc>
                <a:extLst>
                  <a:ext uri="{0D108BD9-81ED-4DB2-BD59-A6C34878D82A}">
                    <a16:rowId xmlns:a16="http://schemas.microsoft.com/office/drawing/2014/main" val="10000"/>
                  </a:ext>
                </a:extLst>
              </a:tr>
              <a:tr h="574538">
                <a:tc>
                  <a:txBody>
                    <a:bodyPr/>
                    <a:lstStyle/>
                    <a:p>
                      <a:pPr algn="l"/>
                      <a:r>
                        <a:rPr lang="en-US" sz="1800" dirty="0"/>
                        <a:t>Acute myocardial infarction (AMI)</a:t>
                      </a:r>
                    </a:p>
                  </a:txBody>
                  <a:tcPr/>
                </a:tc>
                <a:tc>
                  <a:txBody>
                    <a:bodyPr/>
                    <a:lstStyle/>
                    <a:p>
                      <a:pPr algn="ctr"/>
                      <a:r>
                        <a:rPr lang="en-US" sz="1800" dirty="0"/>
                        <a:t>N = 101 (87,8%)</a:t>
                      </a:r>
                    </a:p>
                  </a:txBody>
                  <a:tcPr/>
                </a:tc>
                <a:extLst>
                  <a:ext uri="{0D108BD9-81ED-4DB2-BD59-A6C34878D82A}">
                    <a16:rowId xmlns:a16="http://schemas.microsoft.com/office/drawing/2014/main" val="10001"/>
                  </a:ext>
                </a:extLst>
              </a:tr>
              <a:tr h="408836">
                <a:tc>
                  <a:txBody>
                    <a:bodyPr/>
                    <a:lstStyle/>
                    <a:p>
                      <a:pPr algn="l"/>
                      <a:r>
                        <a:rPr lang="en-US" sz="1800" dirty="0"/>
                        <a:t>Chronic heart disease</a:t>
                      </a:r>
                    </a:p>
                  </a:txBody>
                  <a:tcPr/>
                </a:tc>
                <a:tc>
                  <a:txBody>
                    <a:bodyPr/>
                    <a:lstStyle/>
                    <a:p>
                      <a:pPr algn="ctr"/>
                      <a:r>
                        <a:rPr lang="en-US" sz="1800" dirty="0"/>
                        <a:t>N = 14 (12,2%)</a:t>
                      </a:r>
                    </a:p>
                  </a:txBody>
                  <a:tcPr/>
                </a:tc>
                <a:extLst>
                  <a:ext uri="{0D108BD9-81ED-4DB2-BD59-A6C34878D82A}">
                    <a16:rowId xmlns:a16="http://schemas.microsoft.com/office/drawing/2014/main" val="10002"/>
                  </a:ext>
                </a:extLst>
              </a:tr>
              <a:tr h="408836">
                <a:tc>
                  <a:txBody>
                    <a:bodyPr/>
                    <a:lstStyle/>
                    <a:p>
                      <a:pPr algn="l"/>
                      <a:r>
                        <a:rPr lang="en-US" sz="1800" dirty="0"/>
                        <a:t>Male</a:t>
                      </a:r>
                      <a:r>
                        <a:rPr lang="en-US" sz="1800" baseline="0" dirty="0"/>
                        <a:t> gender</a:t>
                      </a:r>
                      <a:endParaRPr lang="en-US" sz="1800" dirty="0"/>
                    </a:p>
                  </a:txBody>
                  <a:tcPr/>
                </a:tc>
                <a:tc>
                  <a:txBody>
                    <a:bodyPr/>
                    <a:lstStyle/>
                    <a:p>
                      <a:pPr algn="ctr"/>
                      <a:r>
                        <a:rPr lang="en-US" sz="1800" dirty="0"/>
                        <a:t>N = 105</a:t>
                      </a:r>
                      <a:r>
                        <a:rPr lang="en-US" sz="1800" baseline="0" dirty="0"/>
                        <a:t> (91,3%)</a:t>
                      </a:r>
                      <a:endParaRPr lang="en-US" sz="1800" dirty="0"/>
                    </a:p>
                  </a:txBody>
                  <a:tcPr/>
                </a:tc>
                <a:extLst>
                  <a:ext uri="{0D108BD9-81ED-4DB2-BD59-A6C34878D82A}">
                    <a16:rowId xmlns:a16="http://schemas.microsoft.com/office/drawing/2014/main" val="10003"/>
                  </a:ext>
                </a:extLst>
              </a:tr>
              <a:tr h="408836">
                <a:tc>
                  <a:txBody>
                    <a:bodyPr/>
                    <a:lstStyle/>
                    <a:p>
                      <a:pPr algn="l"/>
                      <a:r>
                        <a:rPr lang="en-US" sz="1800" dirty="0"/>
                        <a:t>Dyslipidemia</a:t>
                      </a:r>
                    </a:p>
                  </a:txBody>
                  <a:tcPr/>
                </a:tc>
                <a:tc>
                  <a:txBody>
                    <a:bodyPr/>
                    <a:lstStyle/>
                    <a:p>
                      <a:pPr algn="ctr"/>
                      <a:r>
                        <a:rPr lang="en-US" sz="1800" dirty="0"/>
                        <a:t>N = 83 (72,2%)</a:t>
                      </a:r>
                    </a:p>
                  </a:txBody>
                  <a:tcPr/>
                </a:tc>
                <a:extLst>
                  <a:ext uri="{0D108BD9-81ED-4DB2-BD59-A6C34878D82A}">
                    <a16:rowId xmlns:a16="http://schemas.microsoft.com/office/drawing/2014/main" val="10004"/>
                  </a:ext>
                </a:extLst>
              </a:tr>
              <a:tr h="408836">
                <a:tc>
                  <a:txBody>
                    <a:bodyPr/>
                    <a:lstStyle/>
                    <a:p>
                      <a:pPr algn="l"/>
                      <a:r>
                        <a:rPr lang="en-US" sz="1800" dirty="0"/>
                        <a:t>Diabetes mellitus</a:t>
                      </a:r>
                    </a:p>
                  </a:txBody>
                  <a:tcPr/>
                </a:tc>
                <a:tc>
                  <a:txBody>
                    <a:bodyPr/>
                    <a:lstStyle/>
                    <a:p>
                      <a:pPr algn="ctr"/>
                      <a:r>
                        <a:rPr lang="en-US" sz="1800" dirty="0"/>
                        <a:t>N = 9 (7,8%)</a:t>
                      </a:r>
                    </a:p>
                  </a:txBody>
                  <a:tcPr/>
                </a:tc>
                <a:extLst>
                  <a:ext uri="{0D108BD9-81ED-4DB2-BD59-A6C34878D82A}">
                    <a16:rowId xmlns:a16="http://schemas.microsoft.com/office/drawing/2014/main" val="10005"/>
                  </a:ext>
                </a:extLst>
              </a:tr>
              <a:tr h="408836">
                <a:tc>
                  <a:txBody>
                    <a:bodyPr/>
                    <a:lstStyle/>
                    <a:p>
                      <a:pPr algn="l"/>
                      <a:r>
                        <a:rPr lang="en-US" sz="1800" dirty="0"/>
                        <a:t>Positive family history</a:t>
                      </a:r>
                    </a:p>
                  </a:txBody>
                  <a:tcPr/>
                </a:tc>
                <a:tc>
                  <a:txBody>
                    <a:bodyPr/>
                    <a:lstStyle/>
                    <a:p>
                      <a:pPr algn="ctr"/>
                      <a:r>
                        <a:rPr lang="en-US" sz="1800" dirty="0"/>
                        <a:t>N = 38 (33%)</a:t>
                      </a:r>
                    </a:p>
                  </a:txBody>
                  <a:tcPr/>
                </a:tc>
                <a:extLst>
                  <a:ext uri="{0D108BD9-81ED-4DB2-BD59-A6C34878D82A}">
                    <a16:rowId xmlns:a16="http://schemas.microsoft.com/office/drawing/2014/main" val="10006"/>
                  </a:ext>
                </a:extLst>
              </a:tr>
              <a:tr h="408836">
                <a:tc>
                  <a:txBody>
                    <a:bodyPr/>
                    <a:lstStyle/>
                    <a:p>
                      <a:pPr algn="l"/>
                      <a:r>
                        <a:rPr lang="en-US" sz="1800" dirty="0"/>
                        <a:t>Smoking </a:t>
                      </a:r>
                    </a:p>
                  </a:txBody>
                  <a:tcPr/>
                </a:tc>
                <a:tc>
                  <a:txBody>
                    <a:bodyPr/>
                    <a:lstStyle/>
                    <a:p>
                      <a:pPr algn="ctr"/>
                      <a:r>
                        <a:rPr lang="en-US" sz="1800" dirty="0"/>
                        <a:t>N = 46 (40%)</a:t>
                      </a:r>
                    </a:p>
                  </a:txBody>
                  <a:tcPr/>
                </a:tc>
                <a:extLst>
                  <a:ext uri="{0D108BD9-81ED-4DB2-BD59-A6C34878D82A}">
                    <a16:rowId xmlns:a16="http://schemas.microsoft.com/office/drawing/2014/main" val="10007"/>
                  </a:ext>
                </a:extLst>
              </a:tr>
              <a:tr h="408836">
                <a:tc>
                  <a:txBody>
                    <a:bodyPr/>
                    <a:lstStyle/>
                    <a:p>
                      <a:pPr algn="l"/>
                      <a:r>
                        <a:rPr lang="en-US" sz="1800" dirty="0"/>
                        <a:t>Previous PCI</a:t>
                      </a:r>
                    </a:p>
                  </a:txBody>
                  <a:tcPr/>
                </a:tc>
                <a:tc>
                  <a:txBody>
                    <a:bodyPr/>
                    <a:lstStyle/>
                    <a:p>
                      <a:pPr algn="ctr"/>
                      <a:r>
                        <a:rPr lang="en-US" sz="1800" dirty="0"/>
                        <a:t>N = 32 (27,8%)</a:t>
                      </a:r>
                    </a:p>
                  </a:txBody>
                  <a:tcPr/>
                </a:tc>
                <a:extLst>
                  <a:ext uri="{0D108BD9-81ED-4DB2-BD59-A6C34878D82A}">
                    <a16:rowId xmlns:a16="http://schemas.microsoft.com/office/drawing/2014/main" val="10008"/>
                  </a:ext>
                </a:extLst>
              </a:tr>
              <a:tr h="800726">
                <a:tc>
                  <a:txBody>
                    <a:bodyPr/>
                    <a:lstStyle/>
                    <a:p>
                      <a:pPr algn="l"/>
                      <a:r>
                        <a:rPr lang="en-US" sz="1800" dirty="0"/>
                        <a:t>Stem cell implantation artery (AMI = 97)</a:t>
                      </a:r>
                    </a:p>
                  </a:txBody>
                  <a:tcPr/>
                </a:tc>
                <a:tc>
                  <a:txBody>
                    <a:bodyPr/>
                    <a:lstStyle/>
                    <a:p>
                      <a:pPr algn="ctr"/>
                      <a:r>
                        <a:rPr lang="en-US" sz="1800" dirty="0"/>
                        <a:t>LAD</a:t>
                      </a:r>
                      <a:r>
                        <a:rPr lang="en-US" sz="1800" baseline="0" dirty="0"/>
                        <a:t> =  82 (84%)</a:t>
                      </a:r>
                    </a:p>
                    <a:p>
                      <a:pPr algn="ctr"/>
                      <a:r>
                        <a:rPr lang="en-US" sz="1800" baseline="0" dirty="0"/>
                        <a:t>LCX = 3 (3%)</a:t>
                      </a:r>
                    </a:p>
                    <a:p>
                      <a:pPr algn="ctr"/>
                      <a:r>
                        <a:rPr lang="en-US" sz="1800" baseline="0" dirty="0"/>
                        <a:t>RCA = 13 (13%)</a:t>
                      </a:r>
                    </a:p>
                  </a:txBody>
                  <a:tcPr/>
                </a:tc>
                <a:extLst>
                  <a:ext uri="{0D108BD9-81ED-4DB2-BD59-A6C34878D82A}">
                    <a16:rowId xmlns:a16="http://schemas.microsoft.com/office/drawing/2014/main" val="10009"/>
                  </a:ext>
                </a:extLst>
              </a:tr>
              <a:tr h="387505">
                <a:tc>
                  <a:txBody>
                    <a:bodyPr/>
                    <a:lstStyle/>
                    <a:p>
                      <a:pPr algn="l"/>
                      <a:r>
                        <a:rPr lang="en-US" sz="1800" dirty="0"/>
                        <a:t>Mean cell amount</a:t>
                      </a:r>
                    </a:p>
                  </a:txBody>
                  <a:tcPr/>
                </a:tc>
                <a:tc>
                  <a:txBody>
                    <a:bodyPr/>
                    <a:lstStyle/>
                    <a:p>
                      <a:pPr algn="ctr"/>
                      <a:r>
                        <a:rPr lang="en-US" sz="1800" baseline="0" dirty="0"/>
                        <a:t>46.9 ±25,8 million</a:t>
                      </a:r>
                    </a:p>
                  </a:txBody>
                  <a:tcPr/>
                </a:tc>
                <a:extLst>
                  <a:ext uri="{0D108BD9-81ED-4DB2-BD59-A6C34878D82A}">
                    <a16:rowId xmlns:a16="http://schemas.microsoft.com/office/drawing/2014/main" val="10010"/>
                  </a:ext>
                </a:extLst>
              </a:tr>
              <a:tr h="394737">
                <a:tc>
                  <a:txBody>
                    <a:bodyPr/>
                    <a:lstStyle/>
                    <a:p>
                      <a:pPr algn="l"/>
                      <a:r>
                        <a:rPr lang="en-US" sz="1800" dirty="0"/>
                        <a:t>Mean baseline LVEF % </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43.2±8.6%</a:t>
                      </a:r>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3049502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5385</TotalTime>
  <Words>1591</Words>
  <Application>Microsoft Office PowerPoint</Application>
  <PresentationFormat>Widescreen</PresentationFormat>
  <Paragraphs>171</Paragraphs>
  <Slides>20</Slides>
  <Notes>7</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20</vt:i4>
      </vt:variant>
    </vt:vector>
  </HeadingPairs>
  <TitlesOfParts>
    <vt:vector size="29" baseType="lpstr">
      <vt:lpstr>Arial</vt:lpstr>
      <vt:lpstr>Calibri</vt:lpstr>
      <vt:lpstr>StarSymbol</vt:lpstr>
      <vt:lpstr>Tahoma</vt:lpstr>
      <vt:lpstr>Times</vt:lpstr>
      <vt:lpstr>Times New Roman</vt:lpstr>
      <vt:lpstr>Office Theme</vt:lpstr>
      <vt:lpstr>Prism Project</vt:lpstr>
      <vt:lpstr>Document</vt:lpstr>
      <vt:lpstr>Reģeneratīvā medicīna</vt:lpstr>
      <vt:lpstr>Reģeneratīvās terapijas “vēsture”</vt:lpstr>
      <vt:lpstr>PowerPoint Presentation</vt:lpstr>
      <vt:lpstr>Osteorefleksija – cilmes šūnu terapijas pirmsākumi?</vt:lpstr>
      <vt:lpstr>Modernā reģeneratīvā medicīna Latvijā</vt:lpstr>
      <vt:lpstr>PowerPoint Presentation</vt:lpstr>
      <vt:lpstr>Cilmes šūnas sirds reģeneratīvajā terapijā </vt:lpstr>
      <vt:lpstr>Cilmes šūnu terapijas soļi </vt:lpstr>
      <vt:lpstr>Autologa mononukleāra cilmes šūnu transplantācija Latvijas kardioloģijas centrā</vt:lpstr>
      <vt:lpstr>Autologa mononukleāra cilmes šūnu transplantācija pēc akūta miokarda infarkta, kreisā kambara izsviedes frakcijas izmaiņas (N=66 ,71%)</vt:lpstr>
      <vt:lpstr>Autologa mononukleāra cilmes šūnu transplantācija pie sirds mazspējas, kreisā kambara izsviedes frakcijas izmaiņas(N=9, 62%)</vt:lpstr>
      <vt:lpstr>Cilmes šūnu terapija Latvijā bērniem ar idiopātisku dilatācijas kardiomiopātiju</vt:lpstr>
      <vt:lpstr>BMMNC transplantācija  bērniem Latvijā – rezultāti pēc 6 gadiem</vt:lpstr>
      <vt:lpstr>Mononukleārās (A) un CD34+ (B) šūnas, kas iegūtas no kaulu smadzeņu aspirāta Pieaugušie un bērni</vt:lpstr>
      <vt:lpstr>BMMNC transplantācija  bērniem Latvijā – rezultāti pēc 6 gadiem</vt:lpstr>
      <vt:lpstr>CŠT pancreas asinsritē (n=15)  </vt:lpstr>
      <vt:lpstr>Reģeneratīvā medicīna ortopēdijā </vt:lpstr>
      <vt:lpstr>3D printeris biotehnoloģiski ražotiem audiem</vt:lpstr>
      <vt:lpstr>Cilmes šūnu terapijas nākotne!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Marta</dc:creator>
  <cp:keywords/>
  <dc:description/>
  <cp:lastModifiedBy>ainars rudzitis</cp:lastModifiedBy>
  <cp:revision>358</cp:revision>
  <cp:lastPrinted>2019-08-29T11:05:54Z</cp:lastPrinted>
  <dcterms:created xsi:type="dcterms:W3CDTF">2013-01-11T07:29:10Z</dcterms:created>
  <dcterms:modified xsi:type="dcterms:W3CDTF">2022-05-30T11:40:24Z</dcterms:modified>
  <cp:category/>
</cp:coreProperties>
</file>