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21.png" ContentType="image/pn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9.png" ContentType="image/png"/>
  <Override PartName="/ppt/media/image14.jpeg" ContentType="image/jpeg"/>
  <Override PartName="/ppt/media/image15.jpeg" ContentType="image/jpeg"/>
  <Override PartName="/ppt/media/image16.jpeg" ContentType="image/jpeg"/>
  <Override PartName="/ppt/media/image17.jpeg" ContentType="image/jpeg"/>
  <Override PartName="/ppt/media/image18.png" ContentType="image/png"/>
  <Override PartName="/ppt/media/image20.png" ContentType="image/png"/>
  <Override PartName="/ppt/media/image22.png" ContentType="image/png"/>
  <Override PartName="/ppt/media/image23.tif" ContentType="image/tiff"/>
  <Override PartName="/ppt/media/image24.png" ContentType="image/png"/>
  <Override PartName="/ppt/media/image25.tif" ContentType="image/tiff"/>
  <Override PartName="/ppt/media/image26.tif" ContentType="image/tiff"/>
  <Override PartName="/ppt/media/image27.tif" ContentType="image/tiff"/>
  <Override PartName="/ppt/media/image28.jpeg" ContentType="image/jpeg"/>
  <Override PartName="/ppt/media/image29.jpeg" ContentType="image/jpeg"/>
  <Override PartName="/ppt/media/image30.jpeg" ContentType="image/jpeg"/>
  <Override PartName="/ppt/media/image32.png" ContentType="image/png"/>
  <Override PartName="/ppt/media/image31.jpeg" ContentType="image/jpe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4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5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5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
        <p:nvSpPr>
          <p:cNvPr id="5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
        <p:nvSpPr>
          <p:cNvPr id="6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6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6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6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7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7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7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7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7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8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8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8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3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3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
        <p:nvSpPr>
          <p:cNvPr id="13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4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
        <p:nvSpPr>
          <p:cNvPr id="14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4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
        <p:nvSpPr>
          <p:cNvPr id="14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4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4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4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5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5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5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5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5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5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5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6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6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6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6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6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6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GB"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GB"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 Id="rId16" Type="http://schemas.openxmlformats.org/officeDocument/2006/relationships/slideLayout" Target="../slideLayouts/slideLayout11.xml"/><Relationship Id="rId17"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slideLayout" Target="../slideLayouts/slideLayout47.xml"/><Relationship Id="rId17"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9" descr="Picture 9"/>
          <p:cNvPicPr/>
          <p:nvPr/>
        </p:nvPicPr>
        <p:blipFill>
          <a:blip r:embed="rId2"/>
          <a:stretch/>
        </p:blipFill>
        <p:spPr>
          <a:xfrm>
            <a:off x="0" y="0"/>
            <a:ext cx="12190680" cy="6856560"/>
          </a:xfrm>
          <a:prstGeom prst="rect">
            <a:avLst/>
          </a:prstGeom>
          <a:ln w="12700">
            <a:noFill/>
          </a:ln>
        </p:spPr>
      </p:pic>
      <p:pic>
        <p:nvPicPr>
          <p:cNvPr id="1" name="Picture 7" descr="Picture 7"/>
          <p:cNvPicPr/>
          <p:nvPr/>
        </p:nvPicPr>
        <p:blipFill>
          <a:blip r:embed="rId3"/>
          <a:stretch/>
        </p:blipFill>
        <p:spPr>
          <a:xfrm>
            <a:off x="0" y="0"/>
            <a:ext cx="12190680" cy="6856560"/>
          </a:xfrm>
          <a:prstGeom prst="rect">
            <a:avLst/>
          </a:prstGeom>
          <a:ln w="12700">
            <a:noFill/>
          </a:ln>
        </p:spPr>
      </p:pic>
      <p:pic>
        <p:nvPicPr>
          <p:cNvPr id="2" name="Picture 9" descr="Picture 9"/>
          <p:cNvPicPr/>
          <p:nvPr/>
        </p:nvPicPr>
        <p:blipFill>
          <a:blip r:embed="rId4"/>
          <a:stretch/>
        </p:blipFill>
        <p:spPr>
          <a:xfrm>
            <a:off x="0" y="0"/>
            <a:ext cx="12190680" cy="6856560"/>
          </a:xfrm>
          <a:prstGeom prst="rect">
            <a:avLst/>
          </a:prstGeom>
          <a:ln w="12700">
            <a:noFill/>
          </a:ln>
        </p:spPr>
      </p:pic>
      <p:pic>
        <p:nvPicPr>
          <p:cNvPr id="3" name="Picture 7" descr="Picture 7"/>
          <p:cNvPicPr/>
          <p:nvPr/>
        </p:nvPicPr>
        <p:blipFill>
          <a:blip r:embed="rId5"/>
          <a:stretch/>
        </p:blipFill>
        <p:spPr>
          <a:xfrm>
            <a:off x="0" y="0"/>
            <a:ext cx="12190680" cy="6856560"/>
          </a:xfrm>
          <a:prstGeom prst="rect">
            <a:avLst/>
          </a:prstGeom>
          <a:ln w="12700">
            <a:noFill/>
          </a:ln>
        </p:spPr>
      </p:pic>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9" descr="Picture 9"/>
          <p:cNvPicPr/>
          <p:nvPr/>
        </p:nvPicPr>
        <p:blipFill>
          <a:blip r:embed="rId2"/>
          <a:stretch/>
        </p:blipFill>
        <p:spPr>
          <a:xfrm>
            <a:off x="0" y="0"/>
            <a:ext cx="12190680" cy="6856560"/>
          </a:xfrm>
          <a:prstGeom prst="rect">
            <a:avLst/>
          </a:prstGeom>
          <a:ln w="12700">
            <a:noFill/>
          </a:ln>
        </p:spPr>
      </p:pic>
      <p:pic>
        <p:nvPicPr>
          <p:cNvPr id="43" name="Picture 7" descr="Picture 7"/>
          <p:cNvPicPr/>
          <p:nvPr/>
        </p:nvPicPr>
        <p:blipFill>
          <a:blip r:embed="rId3"/>
          <a:stretch/>
        </p:blipFill>
        <p:spPr>
          <a:xfrm>
            <a:off x="0" y="0"/>
            <a:ext cx="12190680" cy="6856560"/>
          </a:xfrm>
          <a:prstGeom prst="rect">
            <a:avLst/>
          </a:prstGeom>
          <a:ln w="12700">
            <a:noFill/>
          </a:ln>
        </p:spPr>
      </p:pic>
      <p:pic>
        <p:nvPicPr>
          <p:cNvPr id="44" name="Picture 9" descr="Picture 9"/>
          <p:cNvPicPr/>
          <p:nvPr/>
        </p:nvPicPr>
        <p:blipFill>
          <a:blip r:embed="rId4"/>
          <a:stretch/>
        </p:blipFill>
        <p:spPr>
          <a:xfrm>
            <a:off x="0" y="0"/>
            <a:ext cx="12190680" cy="6856560"/>
          </a:xfrm>
          <a:prstGeom prst="rect">
            <a:avLst/>
          </a:prstGeom>
          <a:ln w="12700">
            <a:noFill/>
          </a:ln>
        </p:spPr>
      </p:pic>
      <p:sp>
        <p:nvSpPr>
          <p:cNvPr id="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4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3" name="Picture 9" descr="Picture 9"/>
          <p:cNvPicPr/>
          <p:nvPr/>
        </p:nvPicPr>
        <p:blipFill>
          <a:blip r:embed="rId2"/>
          <a:stretch/>
        </p:blipFill>
        <p:spPr>
          <a:xfrm>
            <a:off x="0" y="0"/>
            <a:ext cx="12190680" cy="6856560"/>
          </a:xfrm>
          <a:prstGeom prst="rect">
            <a:avLst/>
          </a:prstGeom>
          <a:ln w="12700">
            <a:noFill/>
          </a:ln>
        </p:spPr>
      </p:pic>
      <p:pic>
        <p:nvPicPr>
          <p:cNvPr id="84" name="Picture 7" descr="Picture 7"/>
          <p:cNvPicPr/>
          <p:nvPr/>
        </p:nvPicPr>
        <p:blipFill>
          <a:blip r:embed="rId3"/>
          <a:stretch/>
        </p:blipFill>
        <p:spPr>
          <a:xfrm>
            <a:off x="0" y="0"/>
            <a:ext cx="12190680" cy="6856560"/>
          </a:xfrm>
          <a:prstGeom prst="rect">
            <a:avLst/>
          </a:prstGeom>
          <a:ln w="12700">
            <a:noFill/>
          </a:ln>
        </p:spPr>
      </p:pic>
      <p:pic>
        <p:nvPicPr>
          <p:cNvPr id="85" name="Picture 9" descr="Picture 9"/>
          <p:cNvPicPr/>
          <p:nvPr/>
        </p:nvPicPr>
        <p:blipFill>
          <a:blip r:embed="rId4"/>
          <a:stretch/>
        </p:blipFill>
        <p:spPr>
          <a:xfrm>
            <a:off x="0" y="0"/>
            <a:ext cx="12190680" cy="6856560"/>
          </a:xfrm>
          <a:prstGeom prst="rect">
            <a:avLst/>
          </a:prstGeom>
          <a:ln w="127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4" name="Picture 9" descr="Picture 9"/>
          <p:cNvPicPr/>
          <p:nvPr/>
        </p:nvPicPr>
        <p:blipFill>
          <a:blip r:embed="rId2"/>
          <a:stretch/>
        </p:blipFill>
        <p:spPr>
          <a:xfrm>
            <a:off x="0" y="0"/>
            <a:ext cx="12190680" cy="6856560"/>
          </a:xfrm>
          <a:prstGeom prst="rect">
            <a:avLst/>
          </a:prstGeom>
          <a:ln w="12700">
            <a:noFill/>
          </a:ln>
        </p:spPr>
      </p:pic>
      <p:pic>
        <p:nvPicPr>
          <p:cNvPr id="125" name="Picture 7" descr="Picture 7"/>
          <p:cNvPicPr/>
          <p:nvPr/>
        </p:nvPicPr>
        <p:blipFill>
          <a:blip r:embed="rId3"/>
          <a:stretch/>
        </p:blipFill>
        <p:spPr>
          <a:xfrm>
            <a:off x="0" y="0"/>
            <a:ext cx="12190680" cy="6856560"/>
          </a:xfrm>
          <a:prstGeom prst="rect">
            <a:avLst/>
          </a:prstGeom>
          <a:ln w="12700">
            <a:noFill/>
          </a:ln>
        </p:spPr>
      </p:pic>
      <p:pic>
        <p:nvPicPr>
          <p:cNvPr id="126" name="Picture 9" descr="Picture 9"/>
          <p:cNvPicPr/>
          <p:nvPr/>
        </p:nvPicPr>
        <p:blipFill>
          <a:blip r:embed="rId4"/>
          <a:stretch/>
        </p:blipFill>
        <p:spPr>
          <a:xfrm>
            <a:off x="0" y="0"/>
            <a:ext cx="12190680" cy="6856560"/>
          </a:xfrm>
          <a:prstGeom prst="rect">
            <a:avLst/>
          </a:prstGeom>
          <a:ln w="12700">
            <a:noFill/>
          </a:ln>
        </p:spPr>
      </p:pic>
      <p:pic>
        <p:nvPicPr>
          <p:cNvPr id="127" name="Picture 7" descr="Picture 7"/>
          <p:cNvPicPr/>
          <p:nvPr/>
        </p:nvPicPr>
        <p:blipFill>
          <a:blip r:embed="rId5"/>
          <a:stretch/>
        </p:blipFill>
        <p:spPr>
          <a:xfrm>
            <a:off x="0" y="0"/>
            <a:ext cx="12190680" cy="6856560"/>
          </a:xfrm>
          <a:prstGeom prst="rect">
            <a:avLst/>
          </a:prstGeom>
          <a:ln w="12700">
            <a:noFill/>
          </a:ln>
        </p:spPr>
      </p:pic>
      <p:sp>
        <p:nvSpPr>
          <p:cNvPr id="1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2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3.tif"/><Relationship Id="rId2"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5.tif"/><Relationship Id="rId2"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26.tif"/><Relationship Id="rId2"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27.tif"/><Relationship Id="rId2"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108000" y="0"/>
            <a:ext cx="12109680" cy="527760"/>
          </a:xfrm>
          <a:prstGeom prst="rect">
            <a:avLst/>
          </a:prstGeom>
          <a:noFill/>
          <a:ln w="12600">
            <a:noFill/>
          </a:ln>
        </p:spPr>
        <p:txBody>
          <a:bodyPr lIns="0" rIns="0" tIns="0" bIns="0" anchor="ctr">
            <a:noAutofit/>
          </a:bodyPr>
          <a:p>
            <a:pPr algn="ctr">
              <a:lnSpc>
                <a:spcPct val="90000"/>
              </a:lnSpc>
              <a:tabLst>
                <a:tab algn="l" pos="0"/>
              </a:tabLst>
            </a:pPr>
            <a:r>
              <a:rPr b="1" lang="en-GB" sz="3000" spc="-100" strike="noStrike">
                <a:solidFill>
                  <a:srgbClr val="354c82"/>
                </a:solidFill>
                <a:latin typeface="Calibri"/>
                <a:ea typeface="Calibri"/>
              </a:rPr>
              <a:t>Ceļa locītavas ārstēšanas rezultātu piemērs</a:t>
            </a:r>
            <a:endParaRPr b="0" lang="en-GB" sz="3000" spc="-1" strike="noStrike">
              <a:latin typeface="Arial"/>
            </a:endParaRPr>
          </a:p>
        </p:txBody>
      </p:sp>
      <p:pic>
        <p:nvPicPr>
          <p:cNvPr id="224" name="Picture 10" descr="Picture 10"/>
          <p:cNvPicPr/>
          <p:nvPr/>
        </p:nvPicPr>
        <p:blipFill>
          <a:blip r:embed="rId1"/>
          <a:stretch/>
        </p:blipFill>
        <p:spPr>
          <a:xfrm>
            <a:off x="1518480" y="528840"/>
            <a:ext cx="8517960" cy="6409800"/>
          </a:xfrm>
          <a:prstGeom prst="rect">
            <a:avLst/>
          </a:prstGeom>
          <a:ln w="1270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PlaceHolder 1"/>
          <p:cNvSpPr>
            <a:spLocks noGrp="1"/>
          </p:cNvSpPr>
          <p:nvPr>
            <p:ph type="title"/>
          </p:nvPr>
        </p:nvSpPr>
        <p:spPr>
          <a:xfrm>
            <a:off x="705960" y="221400"/>
            <a:ext cx="8961120" cy="1324080"/>
          </a:xfrm>
          <a:prstGeom prst="rect">
            <a:avLst/>
          </a:prstGeom>
          <a:noFill/>
          <a:ln w="12600">
            <a:noFill/>
          </a:ln>
        </p:spPr>
        <p:txBody>
          <a:bodyPr lIns="0" rIns="0" tIns="0" bIns="0" anchor="ctr">
            <a:noAutofit/>
          </a:bodyPr>
          <a:p>
            <a:pPr algn="just">
              <a:lnSpc>
                <a:spcPct val="100000"/>
              </a:lnSpc>
              <a:spcBef>
                <a:spcPts val="1100"/>
              </a:spcBef>
              <a:tabLst>
                <a:tab algn="l" pos="0"/>
              </a:tabLst>
            </a:pPr>
            <a:r>
              <a:rPr b="0" lang="en-GB" sz="3000" spc="-100" strike="noStrike">
                <a:solidFill>
                  <a:srgbClr val="2b3e6b"/>
                </a:solidFill>
                <a:latin typeface="Arial"/>
                <a:ea typeface="Arial"/>
              </a:rPr>
              <a:t>ORT piemērs </a:t>
            </a:r>
            <a:r>
              <a:rPr b="1" lang="en-GB" sz="3000" spc="-100" strike="noStrike">
                <a:solidFill>
                  <a:srgbClr val="2b3e6b"/>
                </a:solidFill>
                <a:latin typeface="Arial"/>
                <a:ea typeface="Arial"/>
              </a:rPr>
              <a:t>ceļa locītavu osteoartrīta ārstēšanā</a:t>
            </a:r>
            <a:r>
              <a:rPr b="0" lang="en-GB" sz="3000" spc="-100" strike="noStrike">
                <a:solidFill>
                  <a:srgbClr val="2b3e6b"/>
                </a:solidFill>
                <a:latin typeface="Arial"/>
                <a:ea typeface="Arial"/>
              </a:rPr>
              <a:t> skaidri apliecina metodes efektivitāti:</a:t>
            </a:r>
            <a:endParaRPr b="0" lang="en-GB" sz="3000" spc="-1" strike="noStrike">
              <a:latin typeface="Arial"/>
            </a:endParaRPr>
          </a:p>
        </p:txBody>
      </p:sp>
      <p:pic>
        <p:nvPicPr>
          <p:cNvPr id="226" name="Picture 9" descr="Picture 9"/>
          <p:cNvPicPr/>
          <p:nvPr/>
        </p:nvPicPr>
        <p:blipFill>
          <a:blip r:embed="rId1"/>
          <a:stretch/>
        </p:blipFill>
        <p:spPr>
          <a:xfrm>
            <a:off x="41040" y="1951920"/>
            <a:ext cx="12108960" cy="3848760"/>
          </a:xfrm>
          <a:prstGeom prst="rect">
            <a:avLst/>
          </a:prstGeom>
          <a:ln w="1270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7" name="Picture 8" descr="Picture 8"/>
          <p:cNvPicPr/>
          <p:nvPr/>
        </p:nvPicPr>
        <p:blipFill>
          <a:blip r:embed="rId1"/>
          <a:stretch/>
        </p:blipFill>
        <p:spPr>
          <a:xfrm>
            <a:off x="1124640" y="466200"/>
            <a:ext cx="8754120" cy="6481440"/>
          </a:xfrm>
          <a:prstGeom prst="rect">
            <a:avLst/>
          </a:prstGeom>
          <a:ln w="12700">
            <a:noFill/>
          </a:ln>
        </p:spPr>
      </p:pic>
      <p:sp>
        <p:nvSpPr>
          <p:cNvPr id="228" name="PlaceHolder 1"/>
          <p:cNvSpPr>
            <a:spLocks noGrp="1"/>
          </p:cNvSpPr>
          <p:nvPr>
            <p:ph type="title"/>
          </p:nvPr>
        </p:nvSpPr>
        <p:spPr>
          <a:xfrm>
            <a:off x="488880" y="117360"/>
            <a:ext cx="10025640" cy="527760"/>
          </a:xfrm>
          <a:prstGeom prst="rect">
            <a:avLst/>
          </a:prstGeom>
          <a:noFill/>
          <a:ln w="12600">
            <a:noFill/>
          </a:ln>
        </p:spPr>
        <p:txBody>
          <a:bodyPr lIns="0" rIns="0" tIns="0" bIns="0" anchor="ctr">
            <a:noAutofit/>
          </a:bodyPr>
          <a:p>
            <a:pPr algn="ctr">
              <a:lnSpc>
                <a:spcPct val="90000"/>
              </a:lnSpc>
              <a:tabLst>
                <a:tab algn="l" pos="0"/>
              </a:tabLst>
            </a:pPr>
            <a:r>
              <a:rPr b="1" lang="en-GB" sz="2670" spc="-89" strike="noStrike">
                <a:solidFill>
                  <a:srgbClr val="354c82"/>
                </a:solidFill>
                <a:latin typeface="Calibri"/>
                <a:ea typeface="Calibri"/>
              </a:rPr>
              <a:t>Spondilozes un starpskriemeļu disku saslimšanu ārstēšanas rezultātu piemērs</a:t>
            </a:r>
            <a:endParaRPr b="0" lang="en-GB" sz="267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PlaceHolder 1"/>
          <p:cNvSpPr>
            <a:spLocks noGrp="1"/>
          </p:cNvSpPr>
          <p:nvPr>
            <p:ph type="title"/>
          </p:nvPr>
        </p:nvSpPr>
        <p:spPr>
          <a:xfrm>
            <a:off x="733320" y="-48600"/>
            <a:ext cx="10025640" cy="527760"/>
          </a:xfrm>
          <a:prstGeom prst="rect">
            <a:avLst/>
          </a:prstGeom>
          <a:noFill/>
          <a:ln w="12600">
            <a:noFill/>
          </a:ln>
        </p:spPr>
        <p:txBody>
          <a:bodyPr lIns="0" rIns="0" tIns="0" bIns="0" anchor="ctr">
            <a:noAutofit/>
          </a:bodyPr>
          <a:p>
            <a:pPr algn="ctr">
              <a:lnSpc>
                <a:spcPct val="90000"/>
              </a:lnSpc>
              <a:tabLst>
                <a:tab algn="l" pos="0"/>
              </a:tabLst>
            </a:pPr>
            <a:r>
              <a:rPr b="1" lang="en-GB" sz="3000" spc="-100" strike="noStrike">
                <a:solidFill>
                  <a:srgbClr val="354c82"/>
                </a:solidFill>
                <a:latin typeface="Calibri"/>
                <a:ea typeface="Calibri"/>
              </a:rPr>
              <a:t>Migrēnas ārstēšanas rezultātu piemērs</a:t>
            </a:r>
            <a:endParaRPr b="0" lang="en-GB" sz="3000" spc="-1" strike="noStrike">
              <a:latin typeface="Arial"/>
            </a:endParaRPr>
          </a:p>
        </p:txBody>
      </p:sp>
      <p:pic>
        <p:nvPicPr>
          <p:cNvPr id="230" name="Picture 13" descr="Picture 13"/>
          <p:cNvPicPr/>
          <p:nvPr/>
        </p:nvPicPr>
        <p:blipFill>
          <a:blip r:embed="rId1"/>
          <a:stretch/>
        </p:blipFill>
        <p:spPr>
          <a:xfrm>
            <a:off x="1422720" y="364320"/>
            <a:ext cx="8646480" cy="6492600"/>
          </a:xfrm>
          <a:prstGeom prst="rect">
            <a:avLst/>
          </a:prstGeom>
          <a:ln w="1270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1" name="Picture 12" descr="Picture 12"/>
          <p:cNvPicPr/>
          <p:nvPr/>
        </p:nvPicPr>
        <p:blipFill>
          <a:blip r:embed="rId1"/>
          <a:stretch/>
        </p:blipFill>
        <p:spPr>
          <a:xfrm>
            <a:off x="1015200" y="522360"/>
            <a:ext cx="8979120" cy="6334560"/>
          </a:xfrm>
          <a:prstGeom prst="rect">
            <a:avLst/>
          </a:prstGeom>
          <a:ln w="12700">
            <a:noFill/>
          </a:ln>
        </p:spPr>
      </p:pic>
      <p:sp>
        <p:nvSpPr>
          <p:cNvPr id="232" name="TextBox 1"/>
          <p:cNvSpPr/>
          <p:nvPr/>
        </p:nvSpPr>
        <p:spPr>
          <a:xfrm>
            <a:off x="4975560" y="1329480"/>
            <a:ext cx="482040" cy="211320"/>
          </a:xfrm>
          <a:prstGeom prst="rect">
            <a:avLst/>
          </a:prstGeom>
          <a:noFill/>
          <a:ln w="127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GB" sz="800" spc="-1" strike="noStrike">
                <a:solidFill>
                  <a:srgbClr val="000000"/>
                </a:solidFill>
                <a:latin typeface="Arial"/>
                <a:ea typeface="Arial"/>
              </a:rPr>
              <a:t>mediāna</a:t>
            </a:r>
            <a:endParaRPr b="0" lang="en-GB" sz="800" spc="-1" strike="noStrike">
              <a:latin typeface="Arial"/>
            </a:endParaRPr>
          </a:p>
        </p:txBody>
      </p:sp>
      <p:sp>
        <p:nvSpPr>
          <p:cNvPr id="233" name="TextBox 2"/>
          <p:cNvSpPr/>
          <p:nvPr/>
        </p:nvSpPr>
        <p:spPr>
          <a:xfrm>
            <a:off x="4975560" y="3429000"/>
            <a:ext cx="482040" cy="211320"/>
          </a:xfrm>
          <a:prstGeom prst="rect">
            <a:avLst/>
          </a:prstGeom>
          <a:noFill/>
          <a:ln w="127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GB" sz="800" spc="-1" strike="noStrike">
                <a:solidFill>
                  <a:srgbClr val="000000"/>
                </a:solidFill>
                <a:latin typeface="Arial"/>
                <a:ea typeface="Arial"/>
              </a:rPr>
              <a:t>mediāna</a:t>
            </a:r>
            <a:endParaRPr b="0" lang="en-GB" sz="800" spc="-1" strike="noStrike">
              <a:latin typeface="Arial"/>
            </a:endParaRPr>
          </a:p>
        </p:txBody>
      </p:sp>
      <p:sp>
        <p:nvSpPr>
          <p:cNvPr id="234" name="TextBox 3"/>
          <p:cNvSpPr/>
          <p:nvPr/>
        </p:nvSpPr>
        <p:spPr>
          <a:xfrm>
            <a:off x="4975560" y="4732920"/>
            <a:ext cx="482040" cy="211320"/>
          </a:xfrm>
          <a:prstGeom prst="rect">
            <a:avLst/>
          </a:prstGeom>
          <a:noFill/>
          <a:ln w="127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GB" sz="800" spc="-1" strike="noStrike">
                <a:solidFill>
                  <a:srgbClr val="000000"/>
                </a:solidFill>
                <a:latin typeface="Arial"/>
                <a:ea typeface="Arial"/>
              </a:rPr>
              <a:t>mediāna</a:t>
            </a:r>
            <a:endParaRPr b="0" lang="en-GB" sz="800" spc="-1" strike="noStrike">
              <a:latin typeface="Arial"/>
            </a:endParaRPr>
          </a:p>
        </p:txBody>
      </p:sp>
      <p:sp>
        <p:nvSpPr>
          <p:cNvPr id="235" name="PlaceHolder 1"/>
          <p:cNvSpPr/>
          <p:nvPr/>
        </p:nvSpPr>
        <p:spPr>
          <a:xfrm>
            <a:off x="203760" y="248400"/>
            <a:ext cx="10025640" cy="527760"/>
          </a:xfrm>
          <a:prstGeom prst="rect">
            <a:avLst/>
          </a:prstGeom>
          <a:noFill/>
          <a:ln w="12700">
            <a:noFill/>
          </a:ln>
        </p:spPr>
        <p:style>
          <a:lnRef idx="0"/>
          <a:fillRef idx="0"/>
          <a:effectRef idx="0"/>
          <a:fontRef idx="minor"/>
        </p:style>
        <p:txBody>
          <a:bodyPr lIns="0" rIns="0" tIns="0" bIns="0" anchor="ctr">
            <a:normAutofit/>
          </a:bodyPr>
          <a:p>
            <a:pPr algn="ctr">
              <a:lnSpc>
                <a:spcPct val="90000"/>
              </a:lnSpc>
              <a:tabLst>
                <a:tab algn="l" pos="0"/>
              </a:tabLst>
            </a:pPr>
            <a:r>
              <a:rPr b="1" lang="en-GB" sz="3000" spc="-100" strike="noStrike">
                <a:solidFill>
                  <a:srgbClr val="354c82"/>
                </a:solidFill>
                <a:latin typeface="Calibri"/>
                <a:ea typeface="Calibri"/>
              </a:rPr>
              <a:t>ORT skaidri apliecina metodes efektivitāti</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1"/>
          <p:cNvSpPr>
            <a:spLocks noGrp="1"/>
          </p:cNvSpPr>
          <p:nvPr>
            <p:ph type="title"/>
          </p:nvPr>
        </p:nvSpPr>
        <p:spPr>
          <a:xfrm>
            <a:off x="838080" y="365040"/>
            <a:ext cx="10514160" cy="1324080"/>
          </a:xfrm>
          <a:prstGeom prst="rect">
            <a:avLst/>
          </a:prstGeom>
          <a:noFill/>
          <a:ln w="12600">
            <a:noFill/>
          </a:ln>
        </p:spPr>
        <p:txBody>
          <a:bodyPr lIns="0" rIns="0" tIns="0" bIns="0" anchor="ctr">
            <a:noAutofit/>
          </a:bodyPr>
          <a:p>
            <a:pPr>
              <a:lnSpc>
                <a:spcPct val="100000"/>
              </a:lnSpc>
              <a:tabLst>
                <a:tab algn="l" pos="0"/>
              </a:tabLst>
            </a:pPr>
            <a:r>
              <a:rPr b="1" lang="en-GB" sz="3000" spc="-100" strike="noStrike">
                <a:solidFill>
                  <a:srgbClr val="203864"/>
                </a:solidFill>
                <a:latin typeface="Arial"/>
                <a:ea typeface="Arial"/>
              </a:rPr>
              <a:t>Nākotnes perspektīvas</a:t>
            </a:r>
            <a:endParaRPr b="0" lang="en-GB" sz="3000" spc="-1" strike="noStrike">
              <a:latin typeface="Arial"/>
            </a:endParaRPr>
          </a:p>
        </p:txBody>
      </p:sp>
      <p:sp>
        <p:nvSpPr>
          <p:cNvPr id="237" name="PlaceHolder 2"/>
          <p:cNvSpPr>
            <a:spLocks noGrp="1"/>
          </p:cNvSpPr>
          <p:nvPr>
            <p:ph/>
          </p:nvPr>
        </p:nvSpPr>
        <p:spPr>
          <a:xfrm>
            <a:off x="838080" y="1825560"/>
            <a:ext cx="10514160" cy="4349880"/>
          </a:xfrm>
          <a:prstGeom prst="rect">
            <a:avLst/>
          </a:prstGeom>
          <a:noFill/>
          <a:ln w="12600">
            <a:noFill/>
          </a:ln>
        </p:spPr>
        <p:txBody>
          <a:bodyPr lIns="0" rIns="0" tIns="0" bIns="0" anchor="t">
            <a:noAutofit/>
          </a:bodyPr>
          <a:p>
            <a:pPr>
              <a:lnSpc>
                <a:spcPct val="100000"/>
              </a:lnSpc>
              <a:spcBef>
                <a:spcPts val="1001"/>
              </a:spcBef>
              <a:tabLst>
                <a:tab algn="l" pos="0"/>
              </a:tabLst>
            </a:pPr>
            <a:r>
              <a:rPr b="0" lang="en-GB" sz="2500" spc="-100" strike="noStrike">
                <a:solidFill>
                  <a:srgbClr val="203864"/>
                </a:solidFill>
                <a:latin typeface="Arial"/>
                <a:ea typeface="Arial"/>
              </a:rPr>
              <a:t>Jāturpina:</a:t>
            </a:r>
            <a:endParaRPr b="0" lang="en-GB" sz="2500" spc="-1" strike="noStrike">
              <a:latin typeface="Arial"/>
            </a:endParaRPr>
          </a:p>
          <a:p>
            <a:pPr marL="457200" indent="-317520">
              <a:lnSpc>
                <a:spcPct val="100000"/>
              </a:lnSpc>
              <a:spcBef>
                <a:spcPts val="1001"/>
              </a:spcBef>
              <a:buClr>
                <a:srgbClr val="203864"/>
              </a:buClr>
              <a:buFont typeface="Times Roman"/>
              <a:buChar char="•"/>
              <a:tabLst>
                <a:tab algn="l" pos="0"/>
              </a:tabLst>
            </a:pPr>
            <a:r>
              <a:rPr b="0" lang="en-GB" sz="2500" spc="-100" strike="noStrike">
                <a:solidFill>
                  <a:srgbClr val="203864"/>
                </a:solidFill>
                <a:latin typeface="Arial"/>
                <a:ea typeface="Arial"/>
              </a:rPr>
              <a:t>Randomizēti un kontrolēti pētījumi;</a:t>
            </a:r>
            <a:endParaRPr b="0" lang="en-GB" sz="2500" spc="-1" strike="noStrike">
              <a:latin typeface="Arial"/>
            </a:endParaRPr>
          </a:p>
          <a:p>
            <a:pPr marL="457200" indent="-317520">
              <a:lnSpc>
                <a:spcPct val="100000"/>
              </a:lnSpc>
              <a:spcBef>
                <a:spcPts val="1001"/>
              </a:spcBef>
              <a:buClr>
                <a:srgbClr val="203864"/>
              </a:buClr>
              <a:buFont typeface="Times Roman"/>
              <a:buChar char="•"/>
              <a:tabLst>
                <a:tab algn="l" pos="0"/>
              </a:tabLst>
            </a:pPr>
            <a:r>
              <a:rPr b="0" lang="en-GB" sz="2500" spc="-100" strike="noStrike">
                <a:solidFill>
                  <a:srgbClr val="203864"/>
                </a:solidFill>
                <a:latin typeface="Arial"/>
                <a:ea typeface="Arial"/>
              </a:rPr>
              <a:t>Integrācija EBM struktūrās;</a:t>
            </a:r>
            <a:endParaRPr b="0" lang="en-GB" sz="2500" spc="-1" strike="noStrike">
              <a:latin typeface="Arial"/>
            </a:endParaRPr>
          </a:p>
          <a:p>
            <a:pPr marL="457200" indent="-317520">
              <a:lnSpc>
                <a:spcPct val="100000"/>
              </a:lnSpc>
              <a:spcBef>
                <a:spcPts val="1001"/>
              </a:spcBef>
              <a:buClr>
                <a:srgbClr val="203864"/>
              </a:buClr>
              <a:buFont typeface="Times Roman"/>
              <a:buChar char="•"/>
              <a:tabLst>
                <a:tab algn="l" pos="0"/>
              </a:tabLst>
            </a:pPr>
            <a:r>
              <a:rPr b="0" lang="en-GB" sz="2500" spc="-100" strike="noStrike">
                <a:solidFill>
                  <a:srgbClr val="203864"/>
                </a:solidFill>
                <a:latin typeface="Arial"/>
                <a:ea typeface="Arial"/>
              </a:rPr>
              <a:t>Izglītošana un ārstu profesionālā apmācība.</a:t>
            </a:r>
            <a:br/>
            <a:r>
              <a:rPr b="0" lang="en-GB" sz="2500" spc="-100" strike="noStrike">
                <a:solidFill>
                  <a:srgbClr val="203864"/>
                </a:solidFill>
                <a:latin typeface="Arial"/>
                <a:ea typeface="Arial"/>
              </a:rPr>
              <a:t> </a:t>
            </a:r>
            <a:endParaRPr b="0" lang="en-GB" sz="2500" spc="-1" strike="noStrike">
              <a:latin typeface="Arial"/>
            </a:endParaRPr>
          </a:p>
          <a:p>
            <a:pPr>
              <a:lnSpc>
                <a:spcPct val="100000"/>
              </a:lnSpc>
              <a:spcBef>
                <a:spcPts val="1001"/>
              </a:spcBef>
              <a:tabLst>
                <a:tab algn="l" pos="0"/>
              </a:tabLst>
            </a:pPr>
            <a:endParaRPr b="0" lang="en-GB" sz="2500" spc="-1" strike="noStrike">
              <a:latin typeface="Arial"/>
            </a:endParaRPr>
          </a:p>
          <a:p>
            <a:pPr>
              <a:lnSpc>
                <a:spcPct val="100000"/>
              </a:lnSpc>
              <a:spcBef>
                <a:spcPts val="1001"/>
              </a:spcBef>
              <a:tabLst>
                <a:tab algn="l" pos="0"/>
              </a:tabLst>
            </a:pPr>
            <a:endParaRPr b="0" lang="en-GB" sz="2500" spc="-1" strike="noStrike">
              <a:latin typeface="Arial"/>
            </a:endParaRPr>
          </a:p>
          <a:p>
            <a:pPr>
              <a:lnSpc>
                <a:spcPct val="100000"/>
              </a:lnSpc>
              <a:spcBef>
                <a:spcPts val="1001"/>
              </a:spcBef>
              <a:tabLst>
                <a:tab algn="l" pos="0"/>
              </a:tabLst>
            </a:pPr>
            <a:r>
              <a:rPr b="0" lang="en-GB" sz="2700" spc="-202" strike="noStrike">
                <a:solidFill>
                  <a:srgbClr val="203864"/>
                </a:solidFill>
                <a:latin typeface="Arial"/>
                <a:ea typeface="Arial"/>
              </a:rPr>
              <a:t>Mērķis: </a:t>
            </a:r>
            <a:r>
              <a:rPr b="1" lang="en-GB" sz="2700" spc="-202" strike="noStrike">
                <a:solidFill>
                  <a:srgbClr val="203864"/>
                </a:solidFill>
                <a:latin typeface="Arial"/>
                <a:ea typeface="Arial"/>
              </a:rPr>
              <a:t>plašāka ORT iekļaušana ārstēšanas algoritmos visā pasaulē.</a:t>
            </a:r>
            <a:endParaRPr b="0" lang="en-GB" sz="27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8" name="" descr=""/>
          <p:cNvPicPr/>
          <p:nvPr/>
        </p:nvPicPr>
        <p:blipFill>
          <a:blip r:embed="rId1"/>
          <a:stretch/>
        </p:blipFill>
        <p:spPr>
          <a:xfrm>
            <a:off x="637200" y="127080"/>
            <a:ext cx="4402080" cy="3112200"/>
          </a:xfrm>
          <a:prstGeom prst="rect">
            <a:avLst/>
          </a:prstGeom>
          <a:ln w="0">
            <a:noFill/>
          </a:ln>
        </p:spPr>
      </p:pic>
      <p:pic>
        <p:nvPicPr>
          <p:cNvPr id="239" name="" descr=""/>
          <p:cNvPicPr/>
          <p:nvPr/>
        </p:nvPicPr>
        <p:blipFill>
          <a:blip r:embed="rId2"/>
          <a:stretch/>
        </p:blipFill>
        <p:spPr>
          <a:xfrm>
            <a:off x="540000" y="3402000"/>
            <a:ext cx="4607280" cy="3257280"/>
          </a:xfrm>
          <a:prstGeom prst="rect">
            <a:avLst/>
          </a:prstGeom>
          <a:ln w="0">
            <a:noFill/>
          </a:ln>
        </p:spPr>
      </p:pic>
      <p:pic>
        <p:nvPicPr>
          <p:cNvPr id="240" name="" descr=""/>
          <p:cNvPicPr/>
          <p:nvPr/>
        </p:nvPicPr>
        <p:blipFill>
          <a:blip r:embed="rId3"/>
          <a:stretch/>
        </p:blipFill>
        <p:spPr>
          <a:xfrm>
            <a:off x="5148000" y="92880"/>
            <a:ext cx="4679280" cy="3308400"/>
          </a:xfrm>
          <a:prstGeom prst="rect">
            <a:avLst/>
          </a:prstGeom>
          <a:ln w="0">
            <a:noFill/>
          </a:ln>
        </p:spPr>
      </p:pic>
      <p:pic>
        <p:nvPicPr>
          <p:cNvPr id="241" name="" descr=""/>
          <p:cNvPicPr/>
          <p:nvPr/>
        </p:nvPicPr>
        <p:blipFill>
          <a:blip r:embed="rId4"/>
          <a:stretch/>
        </p:blipFill>
        <p:spPr>
          <a:xfrm>
            <a:off x="5220000" y="3420000"/>
            <a:ext cx="4703760" cy="3325680"/>
          </a:xfrm>
          <a:prstGeom prst="rect">
            <a:avLst/>
          </a:prstGeom>
          <a:ln w="0">
            <a:noFill/>
          </a:ln>
        </p:spPr>
      </p:pic>
      <p:sp>
        <p:nvSpPr>
          <p:cNvPr id="242" name="PlaceHolder 1"/>
          <p:cNvSpPr>
            <a:spLocks noGrp="1"/>
          </p:cNvSpPr>
          <p:nvPr>
            <p:ph type="title"/>
          </p:nvPr>
        </p:nvSpPr>
        <p:spPr>
          <a:xfrm>
            <a:off x="5580000" y="5418000"/>
            <a:ext cx="6119280" cy="1439280"/>
          </a:xfrm>
          <a:prstGeom prst="rect">
            <a:avLst/>
          </a:prstGeom>
          <a:noFill/>
          <a:ln w="0">
            <a:noFill/>
          </a:ln>
        </p:spPr>
        <p:txBody>
          <a:bodyPr lIns="0" rIns="0" tIns="0" bIns="0" anchor="ctr">
            <a:noAutofit/>
          </a:bodyPr>
          <a:p>
            <a:pPr>
              <a:lnSpc>
                <a:spcPct val="100000"/>
              </a:lnSpc>
            </a:pPr>
            <a:r>
              <a:rPr b="1" lang="en-GB" sz="1800" spc="-1" strike="noStrike">
                <a:solidFill>
                  <a:srgbClr val="000000"/>
                </a:solidFill>
                <a:latin typeface="Calibri"/>
              </a:rPr>
              <a:t>Osteorefleksoterapija.lv</a:t>
            </a:r>
            <a:br/>
            <a:r>
              <a:rPr b="1" lang="en-GB" sz="1800" spc="-1" strike="noStrike">
                <a:solidFill>
                  <a:srgbClr val="000000"/>
                </a:solidFill>
                <a:latin typeface="Calibri"/>
              </a:rPr>
              <a:t>osteorefleksoterapeiti@gmail.com</a:t>
            </a:r>
            <a:endParaRPr b="0" lang="en-GB" sz="1800" spc="-1" strike="noStrike">
              <a:latin typeface="Arial"/>
            </a:endParaRPr>
          </a:p>
        </p:txBody>
      </p:sp>
      <p:sp>
        <p:nvSpPr>
          <p:cNvPr id="243" name=""/>
          <p:cNvSpPr/>
          <p:nvPr/>
        </p:nvSpPr>
        <p:spPr>
          <a:xfrm>
            <a:off x="5148000" y="2124000"/>
            <a:ext cx="4571280" cy="215280"/>
          </a:xfrm>
          <a:prstGeom prst="rect">
            <a:avLst/>
          </a:prstGeom>
          <a:solidFill>
            <a:srgbClr val="fffffe"/>
          </a:solidFill>
          <a:ln w="0">
            <a:solidFill>
              <a:srgbClr val="fffffe"/>
            </a:solidFill>
          </a:ln>
        </p:spPr>
        <p:style>
          <a:lnRef idx="0"/>
          <a:fillRef idx="0"/>
          <a:effectRef idx="0"/>
          <a:fontRef idx="minor"/>
        </p:style>
      </p:sp>
      <p:sp>
        <p:nvSpPr>
          <p:cNvPr id="244" name=""/>
          <p:cNvSpPr/>
          <p:nvPr/>
        </p:nvSpPr>
        <p:spPr>
          <a:xfrm>
            <a:off x="5148000" y="2880000"/>
            <a:ext cx="4571280" cy="521280"/>
          </a:xfrm>
          <a:prstGeom prst="rect">
            <a:avLst/>
          </a:prstGeom>
          <a:solidFill>
            <a:srgbClr val="fffffe"/>
          </a:solidFill>
          <a:ln w="0">
            <a:solidFill>
              <a:srgbClr val="fffffe"/>
            </a:solidFill>
          </a:ln>
        </p:spPr>
        <p:style>
          <a:lnRef idx="0"/>
          <a:fillRef idx="0"/>
          <a:effectRef idx="0"/>
          <a:fontRef idx="minor"/>
        </p:style>
      </p:sp>
      <p:sp>
        <p:nvSpPr>
          <p:cNvPr id="245" name=""/>
          <p:cNvSpPr/>
          <p:nvPr/>
        </p:nvSpPr>
        <p:spPr>
          <a:xfrm>
            <a:off x="540000" y="3888000"/>
            <a:ext cx="4499280" cy="359280"/>
          </a:xfrm>
          <a:prstGeom prst="rect">
            <a:avLst/>
          </a:prstGeom>
          <a:solidFill>
            <a:srgbClr val="fffffe"/>
          </a:solidFill>
          <a:ln w="0">
            <a:solidFill>
              <a:srgbClr val="fffffe"/>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6" name="Screenshot 2025-06-04 at 21.44.37.png" descr="Screenshot 2025-06-04 at 21.44.37.png"/>
          <p:cNvPicPr/>
          <p:nvPr/>
        </p:nvPicPr>
        <p:blipFill>
          <a:blip r:embed="rId1"/>
          <a:stretch/>
        </p:blipFill>
        <p:spPr>
          <a:xfrm>
            <a:off x="4767480" y="2593080"/>
            <a:ext cx="6843600" cy="3847320"/>
          </a:xfrm>
          <a:prstGeom prst="rect">
            <a:avLst/>
          </a:prstGeom>
          <a:ln w="12700">
            <a:noFill/>
          </a:ln>
        </p:spPr>
      </p:pic>
      <p:sp>
        <p:nvSpPr>
          <p:cNvPr id="247" name="PlaceHolder 1"/>
          <p:cNvSpPr>
            <a:spLocks noGrp="1"/>
          </p:cNvSpPr>
          <p:nvPr>
            <p:ph/>
          </p:nvPr>
        </p:nvSpPr>
        <p:spPr>
          <a:xfrm>
            <a:off x="838080" y="1825560"/>
            <a:ext cx="10514160" cy="4349880"/>
          </a:xfrm>
          <a:prstGeom prst="rect">
            <a:avLst/>
          </a:prstGeom>
          <a:noFill/>
          <a:ln w="12600">
            <a:noFill/>
          </a:ln>
        </p:spPr>
        <p:txBody>
          <a:bodyPr lIns="0" rIns="0" tIns="0" bIns="0" anchor="t">
            <a:noAutofit/>
          </a:bodyPr>
          <a:p>
            <a:pPr>
              <a:lnSpc>
                <a:spcPct val="100000"/>
              </a:lnSpc>
              <a:spcBef>
                <a:spcPts val="901"/>
              </a:spcBef>
              <a:tabLst>
                <a:tab algn="l" pos="0"/>
              </a:tabLst>
            </a:pPr>
            <a:r>
              <a:rPr b="1" lang="en-GB" sz="2500" spc="-106" strike="noStrike">
                <a:solidFill>
                  <a:srgbClr val="203864"/>
                </a:solidFill>
                <a:latin typeface="Arial"/>
                <a:ea typeface="Arial"/>
              </a:rPr>
              <a:t>Osteorefleksoterapija</a:t>
            </a:r>
            <a:r>
              <a:rPr b="0" lang="en-GB" sz="2500" spc="-106" strike="noStrike">
                <a:solidFill>
                  <a:srgbClr val="203864"/>
                </a:solidFill>
                <a:latin typeface="Arial"/>
                <a:ea typeface="Arial"/>
              </a:rPr>
              <a:t> – tas ir </a:t>
            </a:r>
            <a:r>
              <a:rPr b="1" lang="en-GB" sz="2500" spc="-106" strike="noStrike">
                <a:solidFill>
                  <a:srgbClr val="203864"/>
                </a:solidFill>
                <a:latin typeface="Arial"/>
                <a:ea typeface="Arial"/>
              </a:rPr>
              <a:t>Latvijas devums pasaulei</a:t>
            </a:r>
            <a:r>
              <a:rPr b="0" lang="en-GB" sz="2500" spc="-106" strike="noStrike">
                <a:solidFill>
                  <a:srgbClr val="203864"/>
                </a:solidFill>
                <a:latin typeface="Arial"/>
                <a:ea typeface="Arial"/>
              </a:rPr>
              <a:t>, kurš atgādina mums, ka katrs pacients ir </a:t>
            </a:r>
            <a:r>
              <a:rPr b="1" lang="en-GB" sz="2500" spc="-106" strike="noStrike">
                <a:solidFill>
                  <a:srgbClr val="203864"/>
                </a:solidFill>
                <a:latin typeface="Arial"/>
                <a:ea typeface="Arial"/>
              </a:rPr>
              <a:t>unikāls</a:t>
            </a:r>
            <a:r>
              <a:rPr b="0" lang="en-GB" sz="2500" spc="-106" strike="noStrike">
                <a:solidFill>
                  <a:srgbClr val="203864"/>
                </a:solidFill>
                <a:latin typeface="Arial"/>
                <a:ea typeface="Arial"/>
              </a:rPr>
              <a:t>, un arī ārstēšanas pieejai jābūt tādai.</a:t>
            </a:r>
            <a:endParaRPr b="0" lang="en-GB" sz="2500" spc="-1" strike="noStrike">
              <a:latin typeface="Arial"/>
            </a:endParaRPr>
          </a:p>
          <a:p>
            <a:pPr>
              <a:lnSpc>
                <a:spcPct val="100000"/>
              </a:lnSpc>
              <a:spcBef>
                <a:spcPts val="901"/>
              </a:spcBef>
              <a:tabLst>
                <a:tab algn="l" pos="0"/>
              </a:tabLst>
            </a:pPr>
            <a:endParaRPr b="0" lang="en-GB" sz="2500" spc="-1" strike="noStrike">
              <a:latin typeface="Arial"/>
            </a:endParaRPr>
          </a:p>
          <a:p>
            <a:pPr>
              <a:lnSpc>
                <a:spcPct val="100000"/>
              </a:lnSpc>
              <a:spcBef>
                <a:spcPts val="901"/>
              </a:spcBef>
              <a:tabLst>
                <a:tab algn="l" pos="0"/>
              </a:tabLst>
            </a:pPr>
            <a:r>
              <a:rPr b="0" lang="en-GB" sz="2500" spc="-106" strike="noStrike">
                <a:solidFill>
                  <a:srgbClr val="203864"/>
                </a:solidFill>
                <a:latin typeface="Arial"/>
                <a:ea typeface="Arial"/>
              </a:rPr>
              <a:t>Aicinu uz diskusiju par ORT</a:t>
            </a:r>
            <a:endParaRPr b="0" lang="en-GB" sz="2500" spc="-1" strike="noStrike">
              <a:latin typeface="Arial"/>
            </a:endParaRPr>
          </a:p>
          <a:p>
            <a:pPr>
              <a:lnSpc>
                <a:spcPct val="100000"/>
              </a:lnSpc>
              <a:spcBef>
                <a:spcPts val="901"/>
              </a:spcBef>
              <a:tabLst>
                <a:tab algn="l" pos="0"/>
              </a:tabLst>
            </a:pPr>
            <a:r>
              <a:rPr b="0" lang="en-GB" sz="2500" spc="-106" strike="noStrike">
                <a:solidFill>
                  <a:srgbClr val="203864"/>
                </a:solidFill>
                <a:latin typeface="Arial"/>
                <a:ea typeface="Arial"/>
              </a:rPr>
              <a:t>vietu mūsdienu medicīnā un</a:t>
            </a:r>
            <a:endParaRPr b="0" lang="en-GB" sz="2500" spc="-1" strike="noStrike">
              <a:latin typeface="Arial"/>
            </a:endParaRPr>
          </a:p>
          <a:p>
            <a:pPr>
              <a:lnSpc>
                <a:spcPct val="100000"/>
              </a:lnSpc>
              <a:spcBef>
                <a:spcPts val="901"/>
              </a:spcBef>
              <a:tabLst>
                <a:tab algn="l" pos="0"/>
              </a:tabLst>
            </a:pPr>
            <a:r>
              <a:rPr b="0" lang="en-GB" sz="2500" spc="-106" strike="noStrike">
                <a:solidFill>
                  <a:srgbClr val="203864"/>
                </a:solidFill>
                <a:latin typeface="Arial"/>
                <a:ea typeface="Arial"/>
              </a:rPr>
              <a:t>tās iespējām pacientu aprūpē.</a:t>
            </a:r>
            <a:endParaRPr b="0" lang="en-GB" sz="2500" spc="-1" strike="noStrike">
              <a:latin typeface="Arial"/>
            </a:endParaRPr>
          </a:p>
        </p:txBody>
      </p:sp>
      <p:sp>
        <p:nvSpPr>
          <p:cNvPr id="248" name="PlaceHolder 2"/>
          <p:cNvSpPr>
            <a:spLocks noGrp="1"/>
          </p:cNvSpPr>
          <p:nvPr>
            <p:ph type="title"/>
          </p:nvPr>
        </p:nvSpPr>
        <p:spPr>
          <a:xfrm>
            <a:off x="838080" y="365040"/>
            <a:ext cx="10514160" cy="1324080"/>
          </a:xfrm>
          <a:prstGeom prst="rect">
            <a:avLst/>
          </a:prstGeom>
          <a:noFill/>
          <a:ln w="12600">
            <a:noFill/>
          </a:ln>
        </p:spPr>
        <p:txBody>
          <a:bodyPr lIns="0" rIns="0" tIns="0" bIns="0" anchor="ctr">
            <a:noAutofit/>
          </a:bodyPr>
          <a:p>
            <a:pPr>
              <a:lnSpc>
                <a:spcPct val="100000"/>
              </a:lnSpc>
              <a:tabLst>
                <a:tab algn="l" pos="0"/>
              </a:tabLst>
            </a:pPr>
            <a:r>
              <a:rPr b="1" lang="en-GB" sz="3000" spc="-100" strike="noStrike">
                <a:solidFill>
                  <a:srgbClr val="203864"/>
                </a:solidFill>
                <a:latin typeface="Arial"/>
                <a:ea typeface="Arial"/>
              </a:rPr>
              <a:t>Noslēgums un aicinājums uz sadarbību</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PlaceHolder 1"/>
          <p:cNvSpPr>
            <a:spLocks noGrp="1"/>
          </p:cNvSpPr>
          <p:nvPr>
            <p:ph/>
          </p:nvPr>
        </p:nvSpPr>
        <p:spPr>
          <a:xfrm>
            <a:off x="1742760" y="2866680"/>
            <a:ext cx="9142560" cy="1654200"/>
          </a:xfrm>
          <a:prstGeom prst="rect">
            <a:avLst/>
          </a:prstGeom>
          <a:noFill/>
          <a:ln w="12600">
            <a:noFill/>
          </a:ln>
        </p:spPr>
        <p:txBody>
          <a:bodyPr lIns="0" rIns="0" tIns="0" bIns="0" anchor="t">
            <a:noAutofit/>
          </a:bodyPr>
          <a:p>
            <a:pPr algn="ctr">
              <a:lnSpc>
                <a:spcPct val="90000"/>
              </a:lnSpc>
              <a:spcBef>
                <a:spcPts val="1001"/>
              </a:spcBef>
              <a:tabLst>
                <a:tab algn="l" pos="0"/>
              </a:tabLst>
            </a:pPr>
            <a:r>
              <a:rPr b="1" lang="en-GB" sz="4000" spc="-100" strike="noStrike">
                <a:solidFill>
                  <a:srgbClr val="203864"/>
                </a:solidFill>
                <a:latin typeface="Calibri"/>
                <a:ea typeface="Calibri"/>
              </a:rPr>
              <a:t>Paldies par uzmanību! </a:t>
            </a:r>
            <a:endParaRPr b="0" lang="en-GB" sz="4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838080" y="1573560"/>
            <a:ext cx="10514160" cy="1324080"/>
          </a:xfrm>
          <a:prstGeom prst="rect">
            <a:avLst/>
          </a:prstGeom>
          <a:noFill/>
          <a:ln w="12600">
            <a:noFill/>
          </a:ln>
        </p:spPr>
        <p:txBody>
          <a:bodyPr lIns="0" rIns="0" tIns="0" bIns="0" anchor="ctr">
            <a:noAutofit/>
          </a:bodyPr>
          <a:p>
            <a:pPr algn="ctr">
              <a:lnSpc>
                <a:spcPct val="100000"/>
              </a:lnSpc>
              <a:tabLst>
                <a:tab algn="l" pos="0"/>
              </a:tabLst>
            </a:pPr>
            <a:r>
              <a:rPr b="1" lang="en-GB" sz="4000" spc="-100" strike="noStrike">
                <a:solidFill>
                  <a:srgbClr val="203864"/>
                </a:solidFill>
                <a:latin typeface="Arial"/>
                <a:ea typeface="Arial"/>
              </a:rPr>
              <a:t>Osteorefleksoterapija – </a:t>
            </a:r>
            <a:endParaRPr b="0" lang="en-GB" sz="4000" spc="-1" strike="noStrike">
              <a:latin typeface="Arial"/>
            </a:endParaRPr>
          </a:p>
          <a:p>
            <a:pPr algn="ctr">
              <a:lnSpc>
                <a:spcPct val="100000"/>
              </a:lnSpc>
              <a:tabLst>
                <a:tab algn="l" pos="0"/>
              </a:tabLst>
            </a:pPr>
            <a:r>
              <a:rPr b="1" lang="en-GB" sz="4000" spc="-100" strike="noStrike">
                <a:solidFill>
                  <a:srgbClr val="203864"/>
                </a:solidFill>
                <a:latin typeface="Arial"/>
                <a:ea typeface="Arial"/>
              </a:rPr>
              <a:t>kāda ir tās vieta sāpju novēršanā</a:t>
            </a:r>
            <a:endParaRPr b="0" lang="en-GB" sz="4000" spc="-1" strike="noStrike">
              <a:latin typeface="Arial"/>
            </a:endParaRPr>
          </a:p>
        </p:txBody>
      </p:sp>
      <p:sp>
        <p:nvSpPr>
          <p:cNvPr id="167" name="Osteorefleksoterapija –…"/>
          <p:cNvSpPr/>
          <p:nvPr/>
        </p:nvSpPr>
        <p:spPr>
          <a:xfrm>
            <a:off x="838080" y="3583800"/>
            <a:ext cx="10514160" cy="1324080"/>
          </a:xfrm>
          <a:prstGeom prst="rect">
            <a:avLst/>
          </a:prstGeom>
          <a:noFill/>
          <a:ln w="12700">
            <a:noFill/>
          </a:ln>
        </p:spPr>
        <p:style>
          <a:lnRef idx="0"/>
          <a:fillRef idx="0"/>
          <a:effectRef idx="0"/>
          <a:fontRef idx="minor"/>
        </p:style>
        <p:txBody>
          <a:bodyPr lIns="45720" rIns="45720" tIns="45000" bIns="45000" anchor="ctr">
            <a:normAutofit/>
          </a:bodyPr>
          <a:p>
            <a:pPr algn="ctr">
              <a:lnSpc>
                <a:spcPct val="100000"/>
              </a:lnSpc>
              <a:tabLst>
                <a:tab algn="l" pos="0"/>
              </a:tabLst>
            </a:pPr>
            <a:r>
              <a:rPr b="1" lang="en-GB" sz="2700" spc="-100" strike="noStrike">
                <a:solidFill>
                  <a:srgbClr val="203864"/>
                </a:solidFill>
                <a:latin typeface="Arial"/>
                <a:ea typeface="Arial"/>
              </a:rPr>
              <a:t>Dr. Marģers Funka - </a:t>
            </a:r>
            <a:endParaRPr b="0" lang="en-GB" sz="2700" spc="-1" strike="noStrike">
              <a:latin typeface="Arial"/>
            </a:endParaRPr>
          </a:p>
          <a:p>
            <a:pPr algn="ctr">
              <a:lnSpc>
                <a:spcPct val="100000"/>
              </a:lnSpc>
              <a:tabLst>
                <a:tab algn="l" pos="0"/>
              </a:tabLst>
            </a:pPr>
            <a:r>
              <a:rPr b="1" lang="en-GB" sz="2700" spc="-100" strike="noStrike">
                <a:solidFill>
                  <a:srgbClr val="203864"/>
                </a:solidFill>
                <a:latin typeface="Arial"/>
                <a:ea typeface="Arial"/>
              </a:rPr>
              <a:t>ārsts osteorefleksoterapeits</a:t>
            </a:r>
            <a:endParaRPr b="0" lang="en-GB" sz="27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title"/>
          </p:nvPr>
        </p:nvSpPr>
        <p:spPr>
          <a:xfrm>
            <a:off x="838080" y="365040"/>
            <a:ext cx="10514160" cy="1324080"/>
          </a:xfrm>
          <a:prstGeom prst="rect">
            <a:avLst/>
          </a:prstGeom>
          <a:noFill/>
          <a:ln w="12600">
            <a:noFill/>
          </a:ln>
        </p:spPr>
        <p:txBody>
          <a:bodyPr lIns="0" rIns="0" tIns="0" bIns="0" anchor="ctr">
            <a:noAutofit/>
          </a:bodyPr>
          <a:p>
            <a:pPr>
              <a:lnSpc>
                <a:spcPct val="100000"/>
              </a:lnSpc>
              <a:tabLst>
                <a:tab algn="l" pos="0"/>
              </a:tabLst>
            </a:pPr>
            <a:r>
              <a:rPr b="1" lang="en-GB" sz="3000" spc="-100" strike="noStrike">
                <a:solidFill>
                  <a:srgbClr val="203864"/>
                </a:solidFill>
                <a:latin typeface="Arial"/>
                <a:ea typeface="Arial"/>
              </a:rPr>
              <a:t>Kas ir osteorefleksoterapija?</a:t>
            </a:r>
            <a:endParaRPr b="0" lang="en-GB" sz="3000" spc="-1" strike="noStrike">
              <a:latin typeface="Arial"/>
            </a:endParaRPr>
          </a:p>
        </p:txBody>
      </p:sp>
      <p:sp>
        <p:nvSpPr>
          <p:cNvPr id="169" name="PlaceHolder 2"/>
          <p:cNvSpPr>
            <a:spLocks noGrp="1"/>
          </p:cNvSpPr>
          <p:nvPr>
            <p:ph/>
          </p:nvPr>
        </p:nvSpPr>
        <p:spPr>
          <a:xfrm>
            <a:off x="838080" y="1825560"/>
            <a:ext cx="10514160" cy="4349880"/>
          </a:xfrm>
          <a:prstGeom prst="rect">
            <a:avLst/>
          </a:prstGeom>
          <a:noFill/>
          <a:ln w="12600">
            <a:noFill/>
          </a:ln>
        </p:spPr>
        <p:txBody>
          <a:bodyPr lIns="0" rIns="0" tIns="0" bIns="0" anchor="t">
            <a:noAutofit/>
          </a:bodyPr>
          <a:p>
            <a:pPr>
              <a:lnSpc>
                <a:spcPct val="90000"/>
              </a:lnSpc>
              <a:spcBef>
                <a:spcPts val="901"/>
              </a:spcBef>
            </a:pPr>
            <a:endParaRPr b="0" lang="en-GB" sz="3200" spc="-1" strike="noStrike">
              <a:latin typeface="Arial"/>
            </a:endParaRPr>
          </a:p>
          <a:p>
            <a:pPr marL="452520" indent="-314280">
              <a:lnSpc>
                <a:spcPct val="90000"/>
              </a:lnSpc>
              <a:spcBef>
                <a:spcPts val="901"/>
              </a:spcBef>
              <a:buClr>
                <a:srgbClr val="203864"/>
              </a:buClr>
              <a:buFont typeface="Times Roman"/>
              <a:buChar char="•"/>
            </a:pPr>
            <a:r>
              <a:rPr b="0" lang="en-GB" sz="2480" spc="-100" strike="noStrike">
                <a:solidFill>
                  <a:srgbClr val="203864"/>
                </a:solidFill>
                <a:latin typeface="Arial"/>
                <a:ea typeface="Arial"/>
              </a:rPr>
              <a:t>ORT ir </a:t>
            </a:r>
            <a:r>
              <a:rPr b="1" lang="en-GB" sz="2480" spc="-100" strike="noStrike">
                <a:solidFill>
                  <a:srgbClr val="203864"/>
                </a:solidFill>
                <a:latin typeface="Arial"/>
                <a:ea typeface="Arial"/>
              </a:rPr>
              <a:t>zinātniski pamatota, Latvijā radīta</a:t>
            </a:r>
            <a:r>
              <a:rPr b="0" lang="en-GB" sz="2480" spc="-100" strike="noStrike">
                <a:solidFill>
                  <a:srgbClr val="203864"/>
                </a:solidFill>
                <a:latin typeface="Arial"/>
                <a:ea typeface="Arial"/>
              </a:rPr>
              <a:t> metode;</a:t>
            </a:r>
            <a:endParaRPr b="0" lang="en-GB" sz="2480" spc="-1" strike="noStrike">
              <a:latin typeface="Arial"/>
            </a:endParaRPr>
          </a:p>
          <a:p>
            <a:pPr marL="452520" indent="-314280">
              <a:lnSpc>
                <a:spcPct val="90000"/>
              </a:lnSpc>
              <a:spcBef>
                <a:spcPts val="901"/>
              </a:spcBef>
              <a:buClr>
                <a:srgbClr val="203864"/>
              </a:buClr>
              <a:buFont typeface="Times Roman"/>
              <a:buChar char="•"/>
            </a:pPr>
            <a:r>
              <a:rPr b="0" lang="en-GB" sz="2480" spc="-100" strike="noStrike">
                <a:solidFill>
                  <a:srgbClr val="203864"/>
                </a:solidFill>
                <a:latin typeface="Arial"/>
                <a:ea typeface="Arial"/>
              </a:rPr>
              <a:t>Tā </a:t>
            </a:r>
            <a:r>
              <a:rPr b="1" lang="en-GB" sz="2480" spc="-100" strike="noStrike">
                <a:solidFill>
                  <a:srgbClr val="203864"/>
                </a:solidFill>
                <a:latin typeface="Arial"/>
                <a:ea typeface="Arial"/>
              </a:rPr>
              <a:t>iedarbojas uz kaulu sensorajiem receptoriem</a:t>
            </a:r>
            <a:r>
              <a:rPr b="0" lang="en-GB" sz="2480" spc="-100" strike="noStrike">
                <a:solidFill>
                  <a:srgbClr val="203864"/>
                </a:solidFill>
                <a:latin typeface="Arial"/>
                <a:ea typeface="Arial"/>
              </a:rPr>
              <a:t>, ierosinot caur centrālo nervu sistēmu daudzveidīgus kaula refleksus kaulā un ar kaulu reflektori saistītās sistēmās un orgānos, un ietekmējot to funkcijas;</a:t>
            </a:r>
            <a:endParaRPr b="0" lang="en-GB" sz="2480" spc="-1" strike="noStrike">
              <a:latin typeface="Arial"/>
            </a:endParaRPr>
          </a:p>
          <a:p>
            <a:pPr marL="452520" indent="-314280">
              <a:lnSpc>
                <a:spcPct val="90000"/>
              </a:lnSpc>
              <a:spcBef>
                <a:spcPts val="901"/>
              </a:spcBef>
              <a:buClr>
                <a:srgbClr val="203864"/>
              </a:buClr>
              <a:buFont typeface="Times Roman"/>
              <a:buChar char="•"/>
            </a:pPr>
            <a:r>
              <a:rPr b="0" lang="en-GB" sz="2480" spc="-100" strike="noStrike">
                <a:solidFill>
                  <a:srgbClr val="203864"/>
                </a:solidFill>
                <a:latin typeface="Arial"/>
                <a:ea typeface="Arial"/>
              </a:rPr>
              <a:t>Tās mērķis – </a:t>
            </a:r>
            <a:r>
              <a:rPr b="1" lang="en-GB" sz="2480" spc="-100" strike="noStrike">
                <a:solidFill>
                  <a:srgbClr val="203864"/>
                </a:solidFill>
                <a:latin typeface="Arial"/>
                <a:ea typeface="Arial"/>
              </a:rPr>
              <a:t>mazināt sāpes un atjaunot funkcijas</a:t>
            </a:r>
            <a:r>
              <a:rPr b="0" lang="en-GB" sz="2480" spc="-100" strike="noStrike">
                <a:solidFill>
                  <a:srgbClr val="203864"/>
                </a:solidFill>
                <a:latin typeface="Arial"/>
                <a:ea typeface="Arial"/>
              </a:rPr>
              <a:t>, ietekmējot ar kaulu funkcionāli saistītās sistēmas.</a:t>
            </a:r>
            <a:br/>
            <a:r>
              <a:rPr b="0" lang="en-GB" sz="2480" spc="-100" strike="noStrike">
                <a:solidFill>
                  <a:srgbClr val="203864"/>
                </a:solidFill>
                <a:latin typeface="Arial"/>
                <a:ea typeface="Arial"/>
              </a:rPr>
              <a:t> </a:t>
            </a:r>
            <a:endParaRPr b="0" lang="en-GB" sz="2480" spc="-1" strike="noStrike">
              <a:latin typeface="Arial"/>
            </a:endParaRPr>
          </a:p>
          <a:p>
            <a:pPr>
              <a:lnSpc>
                <a:spcPct val="90000"/>
              </a:lnSpc>
              <a:spcBef>
                <a:spcPts val="901"/>
              </a:spcBef>
              <a:tabLst>
                <a:tab algn="l" pos="0"/>
              </a:tabLst>
            </a:pPr>
            <a:endParaRPr b="0" lang="en-GB" sz="2480" spc="-1" strike="noStrike">
              <a:latin typeface="Arial"/>
            </a:endParaRPr>
          </a:p>
          <a:p>
            <a:pPr algn="just">
              <a:lnSpc>
                <a:spcPct val="90000"/>
              </a:lnSpc>
              <a:spcBef>
                <a:spcPts val="1001"/>
              </a:spcBef>
              <a:tabLst>
                <a:tab algn="l" pos="0"/>
              </a:tabLst>
            </a:pPr>
            <a:r>
              <a:rPr b="1" lang="en-GB" sz="2480" spc="-100" strike="noStrike">
                <a:solidFill>
                  <a:srgbClr val="203864"/>
                </a:solidFill>
                <a:latin typeface="Arial"/>
                <a:ea typeface="Arial"/>
              </a:rPr>
              <a:t>Osteorefleksoterapija (ORT) – Latvijas zinātnes devums sāpju terapijā un reģeneratīvajā medicīnā.</a:t>
            </a:r>
            <a:endParaRPr b="0" lang="en-GB" sz="248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laceHolder 1"/>
          <p:cNvSpPr>
            <a:spLocks noGrp="1"/>
          </p:cNvSpPr>
          <p:nvPr>
            <p:ph type="title"/>
          </p:nvPr>
        </p:nvSpPr>
        <p:spPr>
          <a:xfrm>
            <a:off x="838080" y="365040"/>
            <a:ext cx="10514160" cy="1324080"/>
          </a:xfrm>
          <a:prstGeom prst="rect">
            <a:avLst/>
          </a:prstGeom>
          <a:noFill/>
          <a:ln w="12600">
            <a:noFill/>
          </a:ln>
        </p:spPr>
        <p:txBody>
          <a:bodyPr lIns="0" rIns="0" tIns="0" bIns="0" anchor="ctr">
            <a:noAutofit/>
          </a:bodyPr>
          <a:p>
            <a:pPr>
              <a:lnSpc>
                <a:spcPct val="100000"/>
              </a:lnSpc>
              <a:tabLst>
                <a:tab algn="l" pos="0"/>
              </a:tabLst>
            </a:pPr>
            <a:r>
              <a:rPr b="1" lang="en-GB" sz="3000" spc="-100" strike="noStrike">
                <a:solidFill>
                  <a:srgbClr val="203864"/>
                </a:solidFill>
                <a:latin typeface="Arial"/>
                <a:ea typeface="Arial"/>
              </a:rPr>
              <a:t> </a:t>
            </a:r>
            <a:r>
              <a:rPr b="1" lang="en-GB" sz="3000" spc="-100" strike="noStrike">
                <a:solidFill>
                  <a:srgbClr val="203864"/>
                </a:solidFill>
                <a:latin typeface="Arial"/>
                <a:ea typeface="Arial"/>
              </a:rPr>
              <a:t>Vēsturiskā izcelsme</a:t>
            </a:r>
            <a:endParaRPr b="0" lang="en-GB" sz="3000" spc="-1" strike="noStrike">
              <a:latin typeface="Arial"/>
            </a:endParaRPr>
          </a:p>
        </p:txBody>
      </p:sp>
      <p:sp>
        <p:nvSpPr>
          <p:cNvPr id="171" name="PlaceHolder 2"/>
          <p:cNvSpPr>
            <a:spLocks noGrp="1"/>
          </p:cNvSpPr>
          <p:nvPr>
            <p:ph/>
          </p:nvPr>
        </p:nvSpPr>
        <p:spPr>
          <a:xfrm>
            <a:off x="838080" y="1578240"/>
            <a:ext cx="10514160" cy="4681440"/>
          </a:xfrm>
          <a:prstGeom prst="rect">
            <a:avLst/>
          </a:prstGeom>
          <a:noFill/>
          <a:ln w="12600">
            <a:noFill/>
          </a:ln>
        </p:spPr>
        <p:txBody>
          <a:bodyPr lIns="0" rIns="0" tIns="0" bIns="0" anchor="t">
            <a:noAutofit/>
          </a:bodyPr>
          <a:p>
            <a:pPr marL="397800" indent="-276120" algn="just">
              <a:lnSpc>
                <a:spcPct val="100000"/>
              </a:lnSpc>
              <a:spcBef>
                <a:spcPts val="799"/>
              </a:spcBef>
              <a:buClr>
                <a:srgbClr val="203864"/>
              </a:buClr>
              <a:buFont typeface="Times Roman"/>
              <a:buChar char="•"/>
            </a:pPr>
            <a:r>
              <a:rPr b="0" lang="en-GB" sz="2100" spc="-100" strike="noStrike">
                <a:solidFill>
                  <a:srgbClr val="203864"/>
                </a:solidFill>
                <a:latin typeface="Arial"/>
                <a:ea typeface="Arial"/>
              </a:rPr>
              <a:t>Pagājušā gadsimta 60.–90. gados toreizējās Latvijas PSR Zinātņu akadēmijas Eksperimentālās medicīnas zinātniskās pētniecības  institūta zinātnieki, profesora </a:t>
            </a:r>
            <a:r>
              <a:rPr b="1" lang="en-GB" sz="2100" spc="-100" strike="noStrike">
                <a:solidFill>
                  <a:srgbClr val="203864"/>
                </a:solidFill>
                <a:latin typeface="Arial"/>
                <a:ea typeface="Arial"/>
              </a:rPr>
              <a:t>Georga Jankovska</a:t>
            </a:r>
            <a:r>
              <a:rPr b="0" lang="en-GB" sz="2100" spc="-100" strike="noStrike">
                <a:solidFill>
                  <a:srgbClr val="203864"/>
                </a:solidFill>
                <a:latin typeface="Arial"/>
                <a:ea typeface="Arial"/>
              </a:rPr>
              <a:t> vadībā, teorētiski un eksperimentāli pamatoja osteorefleksoterapijas pamatprincipus;</a:t>
            </a:r>
            <a:endParaRPr b="0" lang="en-GB" sz="2100" spc="-1" strike="noStrike">
              <a:latin typeface="Arial"/>
            </a:endParaRPr>
          </a:p>
          <a:p>
            <a:pPr algn="just">
              <a:lnSpc>
                <a:spcPct val="100000"/>
              </a:lnSpc>
              <a:spcBef>
                <a:spcPts val="799"/>
              </a:spcBef>
            </a:pPr>
            <a:endParaRPr b="0" lang="en-GB" sz="2100" spc="-1" strike="noStrike">
              <a:latin typeface="Arial"/>
            </a:endParaRPr>
          </a:p>
          <a:p>
            <a:pPr marL="397800" indent="-276120" algn="just">
              <a:lnSpc>
                <a:spcPct val="100000"/>
              </a:lnSpc>
              <a:spcBef>
                <a:spcPts val="799"/>
              </a:spcBef>
              <a:buClr>
                <a:srgbClr val="203864"/>
              </a:buClr>
              <a:buFont typeface="Times Roman"/>
              <a:buChar char="•"/>
            </a:pPr>
            <a:r>
              <a:rPr b="0" lang="en-GB" sz="2100" spc="-100" strike="noStrike">
                <a:solidFill>
                  <a:srgbClr val="203864"/>
                </a:solidFill>
                <a:latin typeface="Arial"/>
                <a:ea typeface="Arial"/>
              </a:rPr>
              <a:t>Šo darbu rezultātā tika atklāta jauna fizioloģiska sistēma – </a:t>
            </a:r>
            <a:r>
              <a:rPr b="1" lang="en-GB" sz="2100" spc="-100" strike="noStrike">
                <a:solidFill>
                  <a:srgbClr val="203864"/>
                </a:solidFill>
                <a:latin typeface="Arial"/>
                <a:ea typeface="Arial"/>
              </a:rPr>
              <a:t>kaulu sensorā sistēma (KSS)</a:t>
            </a:r>
            <a:r>
              <a:rPr b="0" lang="en-GB" sz="2100" spc="-100" strike="noStrike">
                <a:solidFill>
                  <a:srgbClr val="203864"/>
                </a:solidFill>
                <a:latin typeface="Arial"/>
                <a:ea typeface="Arial"/>
              </a:rPr>
              <a:t> – ar tai raksturīgo </a:t>
            </a:r>
            <a:r>
              <a:rPr b="1" lang="en-GB" sz="2100" spc="-100" strike="noStrike">
                <a:solidFill>
                  <a:srgbClr val="203864"/>
                </a:solidFill>
                <a:latin typeface="Arial"/>
                <a:ea typeface="Arial"/>
              </a:rPr>
              <a:t>kaulu sajūtu</a:t>
            </a:r>
            <a:r>
              <a:rPr b="0" lang="en-GB" sz="2100" spc="-100" strike="noStrike">
                <a:solidFill>
                  <a:srgbClr val="203864"/>
                </a:solidFill>
                <a:latin typeface="Arial"/>
                <a:ea typeface="Arial"/>
              </a:rPr>
              <a:t>, kas pieder cilvēka somatiskajai sensorajai sistēmai;</a:t>
            </a:r>
            <a:endParaRPr b="0" lang="en-GB" sz="2100" spc="-1" strike="noStrike">
              <a:latin typeface="Arial"/>
            </a:endParaRPr>
          </a:p>
          <a:p>
            <a:pPr algn="just">
              <a:lnSpc>
                <a:spcPct val="100000"/>
              </a:lnSpc>
              <a:spcBef>
                <a:spcPts val="799"/>
              </a:spcBef>
            </a:pPr>
            <a:endParaRPr b="0" lang="en-GB" sz="2100" spc="-1" strike="noStrike">
              <a:latin typeface="Arial"/>
            </a:endParaRPr>
          </a:p>
          <a:p>
            <a:pPr marL="397800" indent="-276120" algn="just">
              <a:lnSpc>
                <a:spcPct val="100000"/>
              </a:lnSpc>
              <a:spcBef>
                <a:spcPts val="799"/>
              </a:spcBef>
              <a:buClr>
                <a:srgbClr val="203864"/>
              </a:buClr>
              <a:buFont typeface="Times Roman"/>
              <a:buChar char="•"/>
            </a:pPr>
            <a:r>
              <a:rPr b="0" lang="en-GB" sz="2100" spc="-100" strike="noStrike">
                <a:solidFill>
                  <a:srgbClr val="203864"/>
                </a:solidFill>
                <a:latin typeface="Arial"/>
                <a:ea typeface="Arial"/>
              </a:rPr>
              <a:t>Fiziologs, zinātnieks profesors </a:t>
            </a:r>
            <a:r>
              <a:rPr b="1" lang="en-GB" sz="2100" spc="-100" strike="noStrike">
                <a:solidFill>
                  <a:srgbClr val="203864"/>
                </a:solidFill>
                <a:latin typeface="Arial"/>
                <a:ea typeface="Arial"/>
              </a:rPr>
              <a:t>Ervands Airapetjancs</a:t>
            </a:r>
            <a:r>
              <a:rPr b="0" lang="en-GB" sz="2100" spc="-100" strike="noStrike">
                <a:solidFill>
                  <a:srgbClr val="203864"/>
                </a:solidFill>
                <a:latin typeface="Arial"/>
                <a:ea typeface="Arial"/>
              </a:rPr>
              <a:t> 1959. gadā ieviesa terminu </a:t>
            </a:r>
            <a:r>
              <a:rPr b="1" lang="en-GB" sz="2100" spc="-100" strike="noStrike">
                <a:solidFill>
                  <a:srgbClr val="203864"/>
                </a:solidFill>
                <a:latin typeface="Arial"/>
                <a:ea typeface="Arial"/>
              </a:rPr>
              <a:t>“osteoreceptori”</a:t>
            </a:r>
            <a:r>
              <a:rPr b="0" lang="en-GB" sz="2100" spc="-100" strike="noStrike">
                <a:solidFill>
                  <a:srgbClr val="203864"/>
                </a:solidFill>
                <a:latin typeface="Arial"/>
                <a:ea typeface="Arial"/>
              </a:rPr>
              <a:t>, kas radās pēc tam, kad viņš pats pieredzēja osteorefleksoterapijas iedarbību. Viņš teica: </a:t>
            </a:r>
            <a:r>
              <a:rPr b="0" i="1" lang="en-GB" sz="2100" spc="-100" strike="noStrike">
                <a:solidFill>
                  <a:srgbClr val="203864"/>
                </a:solidFill>
                <a:latin typeface="Arial"/>
                <a:ea typeface="Arial"/>
              </a:rPr>
              <a:t>“Esmu bagātināts ar jaunu iekšēju sajūtu” </a:t>
            </a:r>
            <a:r>
              <a:rPr b="0" lang="en-GB" sz="2100" spc="-100" strike="noStrike">
                <a:solidFill>
                  <a:srgbClr val="203864"/>
                </a:solidFill>
                <a:latin typeface="Arial"/>
                <a:ea typeface="Arial"/>
              </a:rPr>
              <a:t>un vēlāk ieviesa arī jēdzienu </a:t>
            </a:r>
            <a:r>
              <a:rPr b="1" lang="en-GB" sz="2100" spc="-100" strike="noStrike">
                <a:solidFill>
                  <a:srgbClr val="203864"/>
                </a:solidFill>
                <a:latin typeface="Arial"/>
                <a:ea typeface="Arial"/>
              </a:rPr>
              <a:t>“osteoanalizators”</a:t>
            </a:r>
            <a:r>
              <a:rPr b="0" lang="en-GB" sz="2100" spc="-100" strike="noStrike">
                <a:solidFill>
                  <a:srgbClr val="203864"/>
                </a:solidFill>
                <a:latin typeface="Arial"/>
                <a:ea typeface="Arial"/>
              </a:rPr>
              <a:t>.</a:t>
            </a:r>
            <a:endParaRPr b="0" lang="en-GB" sz="21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Apvienojot klīniskos pētījumus ar elektrofizioloģiskām un osteoreceptīvā nosacījuma refleksa metodēm, Latvijas zinātnieki pierādīja, ka eksistē specifiskas osteoreceptīvās zonas, to vadītājceļi uz centrālo nervu sistēmu un pārstāvniecības zonas galvas sm"/>
          <p:cNvSpPr/>
          <p:nvPr/>
        </p:nvSpPr>
        <p:spPr>
          <a:xfrm>
            <a:off x="686160" y="1173600"/>
            <a:ext cx="10818000" cy="2756160"/>
          </a:xfrm>
          <a:prstGeom prst="rect">
            <a:avLst/>
          </a:prstGeom>
          <a:noFill/>
          <a:ln w="12700">
            <a:noFill/>
          </a:ln>
        </p:spPr>
        <p:style>
          <a:lnRef idx="0"/>
          <a:fillRef idx="0"/>
          <a:effectRef idx="0"/>
          <a:fontRef idx="minor"/>
        </p:style>
        <p:txBody>
          <a:bodyPr lIns="45720" rIns="45720" tIns="45000" bIns="45000" anchor="ctr">
            <a:spAutoFit/>
          </a:bodyPr>
          <a:p>
            <a:pPr algn="ctr">
              <a:lnSpc>
                <a:spcPct val="100000"/>
              </a:lnSpc>
              <a:spcBef>
                <a:spcPts val="601"/>
              </a:spcBef>
              <a:tabLst>
                <a:tab algn="l" pos="0"/>
              </a:tabLst>
            </a:pPr>
            <a:r>
              <a:rPr b="1" lang="en-GB" sz="2500" spc="-1" strike="noStrike">
                <a:solidFill>
                  <a:srgbClr val="203864"/>
                </a:solidFill>
                <a:latin typeface="Arial"/>
                <a:ea typeface="Arial"/>
              </a:rPr>
              <a:t>Apvienojot klīniskos pētījumus ar elektrofizioloģiskām un osteoreceptīvā nosacījuma refleksa metodēm, Latvijas zinātnieki pierādīja, ka eksistē specifiskas osteoreceptīvās zonas, to vadītājceļi uz centrālo nervu sistēmu un pārstāvniecības zonas galvas smadzeņu garozā un subkortikālajos centros. Šīs struktūras kopā veido kaulu sensorās sistēmas analizatoru, kas ļauj izskaidrot osteorefleksoterapijas iedarbības mehānismus.</a:t>
            </a:r>
            <a:endParaRPr b="0" lang="en-GB" sz="2500" spc="-1" strike="noStrike">
              <a:latin typeface="Arial"/>
            </a:endParaRPr>
          </a:p>
        </p:txBody>
      </p:sp>
      <p:pic>
        <p:nvPicPr>
          <p:cNvPr id="173" name="4.attēls Osteoporoze.jpg" descr="4.attēls Osteoporoze.jpg"/>
          <p:cNvPicPr/>
          <p:nvPr/>
        </p:nvPicPr>
        <p:blipFill>
          <a:blip r:embed="rId1"/>
          <a:stretch/>
        </p:blipFill>
        <p:spPr>
          <a:xfrm>
            <a:off x="1831320" y="3933720"/>
            <a:ext cx="2097360" cy="2657880"/>
          </a:xfrm>
          <a:prstGeom prst="rect">
            <a:avLst/>
          </a:prstGeom>
          <a:ln w="12700">
            <a:noFill/>
          </a:ln>
        </p:spPr>
      </p:pic>
      <p:pic>
        <p:nvPicPr>
          <p:cNvPr id="174" name="3.jpg" descr="3.jpg"/>
          <p:cNvPicPr/>
          <p:nvPr/>
        </p:nvPicPr>
        <p:blipFill>
          <a:blip r:embed="rId2"/>
          <a:stretch/>
        </p:blipFill>
        <p:spPr>
          <a:xfrm rot="21597000">
            <a:off x="5044320" y="3933360"/>
            <a:ext cx="2099520" cy="2653920"/>
          </a:xfrm>
          <a:prstGeom prst="rect">
            <a:avLst/>
          </a:prstGeom>
          <a:ln w="12700">
            <a:noFill/>
          </a:ln>
        </p:spPr>
      </p:pic>
      <p:pic>
        <p:nvPicPr>
          <p:cNvPr id="175" name="2.jpg" descr="2.jpg"/>
          <p:cNvPicPr/>
          <p:nvPr/>
        </p:nvPicPr>
        <p:blipFill>
          <a:blip r:embed="rId3"/>
          <a:stretch/>
        </p:blipFill>
        <p:spPr>
          <a:xfrm>
            <a:off x="8257320" y="3933720"/>
            <a:ext cx="2101680" cy="2663640"/>
          </a:xfrm>
          <a:prstGeom prst="rect">
            <a:avLst/>
          </a:prstGeom>
          <a:ln w="12700">
            <a:noFill/>
          </a:ln>
        </p:spPr>
      </p:pic>
      <p:sp>
        <p:nvSpPr>
          <p:cNvPr id="176" name="PlaceHolder 1"/>
          <p:cNvSpPr>
            <a:spLocks noGrp="1"/>
          </p:cNvSpPr>
          <p:nvPr>
            <p:ph type="title"/>
          </p:nvPr>
        </p:nvSpPr>
        <p:spPr>
          <a:xfrm>
            <a:off x="5000400" y="5827320"/>
            <a:ext cx="3374640" cy="1324080"/>
          </a:xfrm>
          <a:prstGeom prst="rect">
            <a:avLst/>
          </a:prstGeom>
          <a:noFill/>
          <a:ln w="12600">
            <a:noFill/>
          </a:ln>
        </p:spPr>
        <p:txBody>
          <a:bodyPr lIns="0" rIns="0" tIns="0" bIns="0" anchor="ctr">
            <a:noAutofit/>
          </a:bodyPr>
          <a:p>
            <a:pPr>
              <a:lnSpc>
                <a:spcPct val="100000"/>
              </a:lnSpc>
              <a:tabLst>
                <a:tab algn="l" pos="0"/>
              </a:tabLst>
            </a:pPr>
            <a:r>
              <a:rPr b="0" lang="en-GB" sz="1700" spc="-100" strike="noStrike">
                <a:solidFill>
                  <a:srgbClr val="203864"/>
                </a:solidFill>
                <a:latin typeface="Arial"/>
                <a:ea typeface="Arial"/>
              </a:rPr>
              <a:t>Attēliem ilustratīva nozīme</a:t>
            </a:r>
            <a:endParaRPr b="0" lang="en-GB" sz="17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a:spLocks noGrp="1"/>
          </p:cNvSpPr>
          <p:nvPr>
            <p:ph type="title"/>
          </p:nvPr>
        </p:nvSpPr>
        <p:spPr>
          <a:xfrm>
            <a:off x="405360" y="401040"/>
            <a:ext cx="9831240" cy="1324080"/>
          </a:xfrm>
          <a:prstGeom prst="rect">
            <a:avLst/>
          </a:prstGeom>
          <a:noFill/>
          <a:ln w="12600">
            <a:noFill/>
          </a:ln>
        </p:spPr>
        <p:txBody>
          <a:bodyPr lIns="0" rIns="0" tIns="0" bIns="0" anchor="ctr">
            <a:noAutofit/>
          </a:bodyPr>
          <a:p>
            <a:pPr>
              <a:lnSpc>
                <a:spcPct val="100000"/>
              </a:lnSpc>
              <a:tabLst>
                <a:tab algn="l" pos="0"/>
              </a:tabLst>
            </a:pPr>
            <a:r>
              <a:rPr b="1" lang="en-GB" sz="2700" spc="-100" strike="noStrike">
                <a:solidFill>
                  <a:srgbClr val="203864"/>
                </a:solidFill>
                <a:latin typeface="Arial"/>
                <a:ea typeface="Arial"/>
              </a:rPr>
              <a:t>Atklājums – Kaulu sensorā sistēma (KSS) - apstrādā, analizē un diferencē signālus no kauliem, veido kaulu sistēmas analizatoru</a:t>
            </a:r>
            <a:endParaRPr b="0" lang="en-GB" sz="2700" spc="-1" strike="noStrike">
              <a:latin typeface="Arial"/>
            </a:endParaRPr>
          </a:p>
        </p:txBody>
      </p:sp>
      <p:pic>
        <p:nvPicPr>
          <p:cNvPr id="178" name="Screenshot 2025-05-28 at 20.54.58.png" descr="Screenshot 2025-05-28 at 20.54.58.png"/>
          <p:cNvPicPr/>
          <p:nvPr/>
        </p:nvPicPr>
        <p:blipFill>
          <a:blip r:embed="rId1"/>
          <a:stretch/>
        </p:blipFill>
        <p:spPr>
          <a:xfrm>
            <a:off x="4634280" y="1469880"/>
            <a:ext cx="3723840" cy="4779720"/>
          </a:xfrm>
          <a:prstGeom prst="rect">
            <a:avLst/>
          </a:prstGeom>
          <a:ln w="12700">
            <a:noFill/>
          </a:ln>
        </p:spPr>
      </p:pic>
      <p:pic>
        <p:nvPicPr>
          <p:cNvPr id="179" name="Screenshot 2025-05-30 at 21.24.05.png" descr="Screenshot 2025-05-30 at 21.24.05.png"/>
          <p:cNvPicPr/>
          <p:nvPr/>
        </p:nvPicPr>
        <p:blipFill>
          <a:blip r:embed="rId2"/>
          <a:srcRect l="7093" t="7100" r="7093" b="7100"/>
          <a:stretch/>
        </p:blipFill>
        <p:spPr>
          <a:xfrm>
            <a:off x="8347320" y="2585880"/>
            <a:ext cx="3542760" cy="3053160"/>
          </a:xfrm>
          <a:prstGeom prst="rect">
            <a:avLst/>
          </a:prstGeom>
          <a:ln w="12700">
            <a:noFill/>
          </a:ln>
        </p:spPr>
      </p:pic>
      <p:sp>
        <p:nvSpPr>
          <p:cNvPr id="180" name="1.attēls. KSS un citu sensoro sistēmu funkcionālās uzbūves shēma"/>
          <p:cNvSpPr/>
          <p:nvPr/>
        </p:nvSpPr>
        <p:spPr>
          <a:xfrm>
            <a:off x="3981240" y="6046200"/>
            <a:ext cx="5030280" cy="658800"/>
          </a:xfrm>
          <a:prstGeom prst="rect">
            <a:avLst/>
          </a:prstGeom>
          <a:noFill/>
          <a:ln w="12700">
            <a:noFill/>
          </a:ln>
        </p:spPr>
        <p:style>
          <a:lnRef idx="0"/>
          <a:fillRef idx="0"/>
          <a:effectRef idx="0"/>
          <a:fontRef idx="minor"/>
        </p:style>
        <p:txBody>
          <a:bodyPr lIns="45720" rIns="45720" tIns="45000" bIns="45000" anchor="ctr">
            <a:normAutofit/>
          </a:bodyPr>
          <a:p>
            <a:pPr algn="ctr">
              <a:lnSpc>
                <a:spcPct val="100000"/>
              </a:lnSpc>
              <a:tabLst>
                <a:tab algn="l" pos="0"/>
              </a:tabLst>
            </a:pPr>
            <a:r>
              <a:rPr b="1" lang="en-GB" sz="1200" spc="-100" strike="noStrike">
                <a:solidFill>
                  <a:srgbClr val="203864"/>
                </a:solidFill>
                <a:latin typeface="Arial"/>
                <a:ea typeface="Arial"/>
              </a:rPr>
              <a:t>1.attēls. KSS un citu sensoro sistēmu funkcionālās uzbūves shēma</a:t>
            </a:r>
            <a:endParaRPr b="0" lang="en-GB" sz="1200" spc="-1" strike="noStrike">
              <a:latin typeface="Arial"/>
            </a:endParaRPr>
          </a:p>
        </p:txBody>
      </p:sp>
      <p:sp>
        <p:nvSpPr>
          <p:cNvPr id="181" name="KSS – funkcionālas uzbūves…"/>
          <p:cNvSpPr/>
          <p:nvPr/>
        </p:nvSpPr>
        <p:spPr>
          <a:xfrm>
            <a:off x="232560" y="1862640"/>
            <a:ext cx="4093920" cy="4660560"/>
          </a:xfrm>
          <a:prstGeom prst="rect">
            <a:avLst/>
          </a:prstGeom>
          <a:noFill/>
          <a:ln w="12700">
            <a:noFill/>
          </a:ln>
        </p:spPr>
        <p:style>
          <a:lnRef idx="0"/>
          <a:fillRef idx="0"/>
          <a:effectRef idx="0"/>
          <a:fontRef idx="minor"/>
        </p:style>
        <p:txBody>
          <a:bodyPr wrap="none" lIns="45720" rIns="45720" tIns="45000" bIns="45000" anchor="t">
            <a:spAutoFit/>
          </a:bodyPr>
          <a:p>
            <a:pPr>
              <a:lnSpc>
                <a:spcPct val="100000"/>
              </a:lnSpc>
              <a:tabLst>
                <a:tab algn="l" pos="0"/>
              </a:tabLst>
            </a:pPr>
            <a:r>
              <a:rPr b="1" lang="en-GB" sz="2500" spc="-1" strike="noStrike">
                <a:solidFill>
                  <a:srgbClr val="203864"/>
                </a:solidFill>
                <a:latin typeface="Arial"/>
                <a:ea typeface="Arial"/>
              </a:rPr>
              <a:t>KSS – </a:t>
            </a:r>
            <a:r>
              <a:rPr b="1" lang="en-GB" sz="2500" spc="-126" strike="noStrike">
                <a:solidFill>
                  <a:srgbClr val="203864"/>
                </a:solidFill>
                <a:latin typeface="Arial"/>
                <a:ea typeface="Arial"/>
              </a:rPr>
              <a:t>funkcionālas uzbūves</a:t>
            </a:r>
            <a:endParaRPr b="0" lang="en-GB" sz="2500" spc="-1" strike="noStrike">
              <a:latin typeface="Arial"/>
            </a:endParaRPr>
          </a:p>
          <a:p>
            <a:pPr>
              <a:lnSpc>
                <a:spcPct val="100000"/>
              </a:lnSpc>
              <a:tabLst>
                <a:tab algn="l" pos="0"/>
              </a:tabLst>
            </a:pPr>
            <a:r>
              <a:rPr b="1" lang="en-GB" sz="2500" spc="-126" strike="noStrike">
                <a:solidFill>
                  <a:srgbClr val="203864"/>
                </a:solidFill>
                <a:latin typeface="Arial"/>
                <a:ea typeface="Arial"/>
              </a:rPr>
              <a:t>pamatelementi</a:t>
            </a:r>
            <a:r>
              <a:rPr b="1" lang="en-GB" sz="2500" spc="-1" strike="noStrike">
                <a:solidFill>
                  <a:srgbClr val="203864"/>
                </a:solidFill>
                <a:latin typeface="Arial"/>
                <a:ea typeface="Arial"/>
              </a:rPr>
              <a:t>:</a:t>
            </a:r>
            <a:endParaRPr b="0" lang="en-GB" sz="2500" spc="-1" strike="noStrike">
              <a:latin typeface="Arial"/>
            </a:endParaRPr>
          </a:p>
          <a:p>
            <a:pPr marL="397800" indent="-276120">
              <a:lnSpc>
                <a:spcPct val="100000"/>
              </a:lnSpc>
              <a:buClr>
                <a:srgbClr val="203864"/>
              </a:buClr>
              <a:buFont typeface="Times Roman"/>
              <a:buChar char="•"/>
              <a:tabLst>
                <a:tab algn="l" pos="0"/>
              </a:tabLst>
            </a:pPr>
            <a:r>
              <a:rPr b="0" lang="en-GB" sz="2500" spc="-1" strike="noStrike">
                <a:solidFill>
                  <a:srgbClr val="203864"/>
                </a:solidFill>
                <a:latin typeface="Arial"/>
                <a:ea typeface="Arial"/>
              </a:rPr>
              <a:t>Osteoreceptori;</a:t>
            </a:r>
            <a:endParaRPr b="0" lang="en-GB" sz="2500" spc="-1" strike="noStrike">
              <a:latin typeface="Arial"/>
            </a:endParaRPr>
          </a:p>
          <a:p>
            <a:pPr marL="397800" indent="-276120">
              <a:lnSpc>
                <a:spcPct val="100000"/>
              </a:lnSpc>
              <a:buClr>
                <a:srgbClr val="203864"/>
              </a:buClr>
              <a:buFont typeface="Times Roman"/>
              <a:buChar char="•"/>
              <a:tabLst>
                <a:tab algn="l" pos="0"/>
              </a:tabLst>
            </a:pPr>
            <a:r>
              <a:rPr b="0" lang="en-GB" sz="2500" spc="-1" strike="noStrike">
                <a:solidFill>
                  <a:srgbClr val="203864"/>
                </a:solidFill>
                <a:latin typeface="Arial"/>
                <a:ea typeface="Arial"/>
              </a:rPr>
              <a:t>Kaulu Aferentie nervi;</a:t>
            </a:r>
            <a:endParaRPr b="0" lang="en-GB" sz="2500" spc="-1" strike="noStrike">
              <a:latin typeface="Arial"/>
            </a:endParaRPr>
          </a:p>
          <a:p>
            <a:pPr marL="397800" indent="-276120">
              <a:lnSpc>
                <a:spcPct val="100000"/>
              </a:lnSpc>
              <a:buClr>
                <a:srgbClr val="203864"/>
              </a:buClr>
              <a:buFont typeface="Times Roman"/>
              <a:buChar char="•"/>
              <a:tabLst>
                <a:tab algn="l" pos="0"/>
              </a:tabLst>
            </a:pPr>
            <a:r>
              <a:rPr b="0" lang="en-GB" sz="2500" spc="-1" strike="noStrike">
                <a:solidFill>
                  <a:srgbClr val="203864"/>
                </a:solidFill>
                <a:latin typeface="Arial"/>
                <a:ea typeface="Arial"/>
              </a:rPr>
              <a:t>Spinālie gangliji;</a:t>
            </a:r>
            <a:endParaRPr b="0" lang="en-GB" sz="2500" spc="-1" strike="noStrike">
              <a:latin typeface="Arial"/>
            </a:endParaRPr>
          </a:p>
          <a:p>
            <a:pPr marL="397800" indent="-276120">
              <a:lnSpc>
                <a:spcPct val="100000"/>
              </a:lnSpc>
              <a:buClr>
                <a:srgbClr val="203864"/>
              </a:buClr>
              <a:buFont typeface="Times Roman"/>
              <a:buChar char="•"/>
              <a:tabLst>
                <a:tab algn="l" pos="0"/>
              </a:tabLst>
            </a:pPr>
            <a:r>
              <a:rPr b="0" lang="en-GB" sz="2500" spc="-1" strike="noStrike">
                <a:solidFill>
                  <a:srgbClr val="203864"/>
                </a:solidFill>
                <a:latin typeface="Arial"/>
                <a:ea typeface="Arial"/>
              </a:rPr>
              <a:t>Smadzeņu stumbrs;</a:t>
            </a:r>
            <a:endParaRPr b="0" lang="en-GB" sz="2500" spc="-1" strike="noStrike">
              <a:latin typeface="Arial"/>
            </a:endParaRPr>
          </a:p>
          <a:p>
            <a:pPr marL="397800" indent="-276120">
              <a:lnSpc>
                <a:spcPct val="100000"/>
              </a:lnSpc>
              <a:buClr>
                <a:srgbClr val="203864"/>
              </a:buClr>
              <a:buFont typeface="Times Roman"/>
              <a:buChar char="•"/>
              <a:tabLst>
                <a:tab algn="l" pos="0"/>
              </a:tabLst>
            </a:pPr>
            <a:r>
              <a:rPr b="0" lang="en-GB" sz="2500" spc="-1" strike="noStrike">
                <a:solidFill>
                  <a:srgbClr val="203864"/>
                </a:solidFill>
                <a:latin typeface="Arial"/>
                <a:ea typeface="Arial"/>
              </a:rPr>
              <a:t>Smadzenītes;</a:t>
            </a:r>
            <a:endParaRPr b="0" lang="en-GB" sz="2500" spc="-1" strike="noStrike">
              <a:latin typeface="Arial"/>
            </a:endParaRPr>
          </a:p>
          <a:p>
            <a:pPr marL="397800" indent="-276120">
              <a:lnSpc>
                <a:spcPct val="100000"/>
              </a:lnSpc>
              <a:buClr>
                <a:srgbClr val="203864"/>
              </a:buClr>
              <a:buFont typeface="Times Roman"/>
              <a:buChar char="•"/>
              <a:tabLst>
                <a:tab algn="l" pos="0"/>
              </a:tabLst>
            </a:pPr>
            <a:r>
              <a:rPr b="0" lang="en-GB" sz="2500" spc="-1" strike="noStrike">
                <a:solidFill>
                  <a:srgbClr val="203864"/>
                </a:solidFill>
                <a:latin typeface="Arial"/>
                <a:ea typeface="Arial"/>
              </a:rPr>
              <a:t>Deitersa kodols;</a:t>
            </a:r>
            <a:endParaRPr b="0" lang="en-GB" sz="2500" spc="-1" strike="noStrike">
              <a:latin typeface="Arial"/>
            </a:endParaRPr>
          </a:p>
          <a:p>
            <a:pPr marL="397800" indent="-276120">
              <a:lnSpc>
                <a:spcPct val="100000"/>
              </a:lnSpc>
              <a:buClr>
                <a:srgbClr val="203864"/>
              </a:buClr>
              <a:buFont typeface="Times Roman"/>
              <a:buChar char="•"/>
              <a:tabLst>
                <a:tab algn="l" pos="0"/>
              </a:tabLst>
            </a:pPr>
            <a:r>
              <a:rPr b="0" lang="en-GB" sz="2500" spc="-1" strike="noStrike">
                <a:solidFill>
                  <a:srgbClr val="203864"/>
                </a:solidFill>
                <a:latin typeface="Arial"/>
                <a:ea typeface="Arial"/>
              </a:rPr>
              <a:t>Talams;</a:t>
            </a:r>
            <a:endParaRPr b="0" lang="en-GB" sz="2500" spc="-1" strike="noStrike">
              <a:latin typeface="Arial"/>
            </a:endParaRPr>
          </a:p>
          <a:p>
            <a:pPr marL="397800" indent="-276120">
              <a:lnSpc>
                <a:spcPct val="100000"/>
              </a:lnSpc>
              <a:buClr>
                <a:srgbClr val="203864"/>
              </a:buClr>
              <a:buFont typeface="Times Roman"/>
              <a:buChar char="•"/>
              <a:tabLst>
                <a:tab algn="l" pos="0"/>
              </a:tabLst>
            </a:pPr>
            <a:r>
              <a:rPr b="0" lang="en-GB" sz="2500" spc="-1" strike="noStrike">
                <a:solidFill>
                  <a:srgbClr val="203864"/>
                </a:solidFill>
                <a:latin typeface="Arial"/>
                <a:ea typeface="Arial"/>
              </a:rPr>
              <a:t>Hipotalams;</a:t>
            </a:r>
            <a:endParaRPr b="0" lang="en-GB" sz="2500" spc="-1" strike="noStrike">
              <a:latin typeface="Arial"/>
            </a:endParaRPr>
          </a:p>
          <a:p>
            <a:pPr marL="397800" indent="-276120">
              <a:lnSpc>
                <a:spcPct val="100000"/>
              </a:lnSpc>
              <a:buClr>
                <a:srgbClr val="203864"/>
              </a:buClr>
              <a:buFont typeface="Times Roman"/>
              <a:buChar char="•"/>
              <a:tabLst>
                <a:tab algn="l" pos="0"/>
              </a:tabLst>
            </a:pPr>
            <a:r>
              <a:rPr b="0" lang="en-GB" sz="2500" spc="-1" strike="noStrike">
                <a:solidFill>
                  <a:srgbClr val="203864"/>
                </a:solidFill>
                <a:latin typeface="Arial"/>
                <a:ea typeface="Arial"/>
              </a:rPr>
              <a:t>Astainais kodols;</a:t>
            </a:r>
            <a:endParaRPr b="0" lang="en-GB" sz="2500" spc="-1" strike="noStrike">
              <a:latin typeface="Arial"/>
            </a:endParaRPr>
          </a:p>
          <a:p>
            <a:pPr marL="397800" indent="-276120">
              <a:lnSpc>
                <a:spcPct val="100000"/>
              </a:lnSpc>
              <a:buClr>
                <a:srgbClr val="203864"/>
              </a:buClr>
              <a:buFont typeface="Times Roman"/>
              <a:buChar char="•"/>
              <a:tabLst>
                <a:tab algn="l" pos="0"/>
              </a:tabLst>
            </a:pPr>
            <a:r>
              <a:rPr b="0" lang="en-GB" sz="2500" spc="-1" strike="noStrike">
                <a:solidFill>
                  <a:srgbClr val="203864"/>
                </a:solidFill>
                <a:latin typeface="Arial"/>
                <a:ea typeface="Arial"/>
              </a:rPr>
              <a:t>Smadzeņu garoza.</a:t>
            </a:r>
            <a:endParaRPr b="0" lang="en-GB" sz="25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PlaceHolder 1"/>
          <p:cNvSpPr>
            <a:spLocks noGrp="1"/>
          </p:cNvSpPr>
          <p:nvPr>
            <p:ph type="title"/>
          </p:nvPr>
        </p:nvSpPr>
        <p:spPr>
          <a:xfrm>
            <a:off x="838080" y="365040"/>
            <a:ext cx="10514160" cy="1324080"/>
          </a:xfrm>
          <a:prstGeom prst="rect">
            <a:avLst/>
          </a:prstGeom>
          <a:noFill/>
          <a:ln w="12600">
            <a:noFill/>
          </a:ln>
        </p:spPr>
        <p:txBody>
          <a:bodyPr lIns="0" rIns="0" tIns="0" bIns="0" anchor="ctr">
            <a:noAutofit/>
          </a:bodyPr>
          <a:p>
            <a:pPr>
              <a:lnSpc>
                <a:spcPct val="100000"/>
              </a:lnSpc>
              <a:tabLst>
                <a:tab algn="l" pos="0"/>
              </a:tabLst>
            </a:pPr>
            <a:r>
              <a:rPr b="1" lang="en-GB" sz="3000" spc="-100" strike="noStrike">
                <a:solidFill>
                  <a:srgbClr val="203864"/>
                </a:solidFill>
                <a:latin typeface="Arial"/>
                <a:ea typeface="Arial"/>
              </a:rPr>
              <a:t>Osteoreceptīvā uzbudinājuma pārraidē piedalās:</a:t>
            </a:r>
            <a:endParaRPr b="0" lang="en-GB" sz="3000" spc="-1" strike="noStrike">
              <a:latin typeface="Arial"/>
            </a:endParaRPr>
          </a:p>
        </p:txBody>
      </p:sp>
      <p:sp>
        <p:nvSpPr>
          <p:cNvPr id="183" name="PlaceHolder 2"/>
          <p:cNvSpPr>
            <a:spLocks noGrp="1"/>
          </p:cNvSpPr>
          <p:nvPr>
            <p:ph/>
          </p:nvPr>
        </p:nvSpPr>
        <p:spPr>
          <a:xfrm>
            <a:off x="970560" y="3017160"/>
            <a:ext cx="5428800" cy="1967040"/>
          </a:xfrm>
          <a:prstGeom prst="rect">
            <a:avLst/>
          </a:prstGeom>
          <a:noFill/>
          <a:ln w="12600">
            <a:noFill/>
          </a:ln>
        </p:spPr>
        <p:txBody>
          <a:bodyPr lIns="0" rIns="0" tIns="0" bIns="0" anchor="t">
            <a:noAutofit/>
          </a:bodyPr>
          <a:p>
            <a:pPr marL="457200" indent="-317520">
              <a:lnSpc>
                <a:spcPct val="100000"/>
              </a:lnSpc>
              <a:spcBef>
                <a:spcPts val="1001"/>
              </a:spcBef>
              <a:buClr>
                <a:srgbClr val="203864"/>
              </a:buClr>
              <a:buFont typeface="Times Roman"/>
              <a:buChar char="•"/>
            </a:pPr>
            <a:r>
              <a:rPr b="0" lang="en-GB" sz="2500" spc="-100" strike="noStrike">
                <a:solidFill>
                  <a:srgbClr val="203864"/>
                </a:solidFill>
                <a:latin typeface="Arial"/>
                <a:ea typeface="Arial"/>
              </a:rPr>
              <a:t>Gangliobulbārie;</a:t>
            </a:r>
            <a:endParaRPr b="0" lang="en-GB" sz="2500" spc="-1" strike="noStrike">
              <a:latin typeface="Arial"/>
            </a:endParaRPr>
          </a:p>
          <a:p>
            <a:pPr marL="457200" indent="-317520">
              <a:lnSpc>
                <a:spcPct val="100000"/>
              </a:lnSpc>
              <a:spcBef>
                <a:spcPts val="1001"/>
              </a:spcBef>
              <a:buClr>
                <a:srgbClr val="203864"/>
              </a:buClr>
              <a:buFont typeface="Times Roman"/>
              <a:buChar char="•"/>
            </a:pPr>
            <a:r>
              <a:rPr b="0" lang="en-GB" sz="2500" spc="-100" strike="noStrike">
                <a:solidFill>
                  <a:srgbClr val="203864"/>
                </a:solidFill>
                <a:latin typeface="Arial"/>
                <a:ea typeface="Arial"/>
              </a:rPr>
              <a:t>Spinotalamiskie;</a:t>
            </a:r>
            <a:endParaRPr b="0" lang="en-GB" sz="2500" spc="-1" strike="noStrike">
              <a:latin typeface="Arial"/>
            </a:endParaRPr>
          </a:p>
          <a:p>
            <a:pPr marL="457200" indent="-317520">
              <a:lnSpc>
                <a:spcPct val="100000"/>
              </a:lnSpc>
              <a:spcBef>
                <a:spcPts val="1001"/>
              </a:spcBef>
              <a:buClr>
                <a:srgbClr val="203864"/>
              </a:buClr>
              <a:buFont typeface="Times Roman"/>
              <a:buChar char="•"/>
            </a:pPr>
            <a:r>
              <a:rPr b="0" lang="en-GB" sz="2500" spc="-100" strike="noStrike">
                <a:solidFill>
                  <a:srgbClr val="203864"/>
                </a:solidFill>
                <a:latin typeface="Arial"/>
                <a:ea typeface="Arial"/>
              </a:rPr>
              <a:t>Spinovestibulārie;</a:t>
            </a:r>
            <a:endParaRPr b="0" lang="en-GB" sz="2500" spc="-1" strike="noStrike">
              <a:latin typeface="Arial"/>
            </a:endParaRPr>
          </a:p>
          <a:p>
            <a:pPr marL="457200" indent="-317520">
              <a:lnSpc>
                <a:spcPct val="100000"/>
              </a:lnSpc>
              <a:spcBef>
                <a:spcPts val="1001"/>
              </a:spcBef>
              <a:buClr>
                <a:srgbClr val="203864"/>
              </a:buClr>
              <a:buFont typeface="Times Roman"/>
              <a:buChar char="•"/>
            </a:pPr>
            <a:r>
              <a:rPr b="0" lang="en-GB" sz="2500" spc="-100" strike="noStrike">
                <a:solidFill>
                  <a:srgbClr val="203864"/>
                </a:solidFill>
                <a:latin typeface="Arial"/>
                <a:ea typeface="Arial"/>
              </a:rPr>
              <a:t>Spinocerebellārie nervu trakti.</a:t>
            </a:r>
            <a:endParaRPr b="0" lang="en-GB" sz="2500" spc="-1" strike="noStrike">
              <a:latin typeface="Arial"/>
            </a:endParaRPr>
          </a:p>
        </p:txBody>
      </p:sp>
      <p:pic>
        <p:nvPicPr>
          <p:cNvPr id="184" name="Screenshot 2025-06-01 at 18.40.34.png" descr="Screenshot 2025-06-01 at 18.40.34.png"/>
          <p:cNvPicPr/>
          <p:nvPr/>
        </p:nvPicPr>
        <p:blipFill>
          <a:blip r:embed="rId1"/>
          <a:stretch/>
        </p:blipFill>
        <p:spPr>
          <a:xfrm>
            <a:off x="5689800" y="1601280"/>
            <a:ext cx="6117840" cy="4798440"/>
          </a:xfrm>
          <a:prstGeom prst="rect">
            <a:avLst/>
          </a:prstGeom>
          <a:ln w="12700">
            <a:noFill/>
          </a:ln>
        </p:spPr>
      </p:pic>
      <p:sp>
        <p:nvSpPr>
          <p:cNvPr id="185" name="2.attēls. Osteoreceptoru kairinājuma darbības mehānisms"/>
          <p:cNvSpPr/>
          <p:nvPr/>
        </p:nvSpPr>
        <p:spPr>
          <a:xfrm>
            <a:off x="6767640" y="6086160"/>
            <a:ext cx="4433760" cy="932760"/>
          </a:xfrm>
          <a:prstGeom prst="rect">
            <a:avLst/>
          </a:prstGeom>
          <a:noFill/>
          <a:ln w="12700">
            <a:noFill/>
          </a:ln>
        </p:spPr>
        <p:style>
          <a:lnRef idx="0"/>
          <a:fillRef idx="0"/>
          <a:effectRef idx="0"/>
          <a:fontRef idx="minor"/>
        </p:style>
        <p:txBody>
          <a:bodyPr lIns="45720" rIns="45720" tIns="45000" bIns="45000" anchor="ctr">
            <a:normAutofit/>
          </a:bodyPr>
          <a:p>
            <a:pPr algn="ctr">
              <a:lnSpc>
                <a:spcPct val="100000"/>
              </a:lnSpc>
              <a:tabLst>
                <a:tab algn="l" pos="0"/>
              </a:tabLst>
            </a:pPr>
            <a:r>
              <a:rPr b="1" lang="en-GB" sz="1200" spc="-100" strike="noStrike">
                <a:solidFill>
                  <a:srgbClr val="203864"/>
                </a:solidFill>
                <a:latin typeface="Arial"/>
                <a:ea typeface="Arial"/>
              </a:rPr>
              <a:t>2.attēls. Muguras Smadzenes</a:t>
            </a:r>
            <a:endParaRPr b="0" lang="en-GB" sz="1200" spc="-1" strike="noStrike">
              <a:latin typeface="Arial"/>
            </a:endParaRPr>
          </a:p>
        </p:txBody>
      </p:sp>
      <p:grpSp>
        <p:nvGrpSpPr>
          <p:cNvPr id="186" name="PlaceHolder 1"/>
          <p:cNvGrpSpPr/>
          <p:nvPr/>
        </p:nvGrpSpPr>
        <p:grpSpPr>
          <a:xfrm>
            <a:off x="6427080" y="1776600"/>
            <a:ext cx="1559160" cy="544680"/>
            <a:chOff x="6427080" y="1776600"/>
            <a:chExt cx="1559160" cy="544680"/>
          </a:xfrm>
        </p:grpSpPr>
        <p:sp>
          <p:nvSpPr>
            <p:cNvPr id="187" name="Rectangle"/>
            <p:cNvSpPr/>
            <p:nvPr/>
          </p:nvSpPr>
          <p:spPr>
            <a:xfrm>
              <a:off x="6427080" y="1776600"/>
              <a:ext cx="1559160" cy="544680"/>
            </a:xfrm>
            <a:prstGeom prst="rect">
              <a:avLst/>
            </a:prstGeom>
            <a:gradFill rotWithShape="0">
              <a:gsLst>
                <a:gs pos="0">
                  <a:srgbClr val="ffeacf"/>
                </a:gs>
                <a:gs pos="100000">
                  <a:srgbClr val="fff7ed"/>
                </a:gs>
              </a:gsLst>
              <a:lin ang="16200000"/>
            </a:gradFill>
            <a:ln w="9525">
              <a:solidFill>
                <a:srgbClr val="f9bc00"/>
              </a:solidFill>
              <a:round/>
            </a:ln>
            <a:effectLst>
              <a:outerShdw algn="b" blurRad="38160" dir="5400000" dist="23040" kx="0" ky="0" rotWithShape="0" sx="100000" sy="100000">
                <a:srgbClr val="000000">
                  <a:alpha val="35000"/>
                </a:srgbClr>
              </a:outerShdw>
            </a:effectLst>
          </p:spPr>
          <p:style>
            <a:lnRef idx="0"/>
            <a:fillRef idx="0"/>
            <a:effectRef idx="0"/>
            <a:fontRef idx="minor"/>
          </p:style>
        </p:sp>
        <p:sp>
          <p:nvSpPr>
            <p:cNvPr id="188" name="Starpskriemeļu mezgls"/>
            <p:cNvSpPr/>
            <p:nvPr/>
          </p:nvSpPr>
          <p:spPr>
            <a:xfrm>
              <a:off x="6432120" y="1781280"/>
              <a:ext cx="1549440" cy="534960"/>
            </a:xfrm>
            <a:prstGeom prst="rect">
              <a:avLst/>
            </a:prstGeom>
            <a:noFill/>
            <a:ln w="12700">
              <a:noFill/>
            </a:ln>
          </p:spPr>
          <p:style>
            <a:lnRef idx="0"/>
            <a:fillRef idx="0"/>
            <a:effectRef idx="0"/>
            <a:fontRef idx="minor"/>
          </p:style>
          <p:txBody>
            <a:bodyPr numCol="1" spcCol="0" lIns="0" rIns="0" tIns="0" bIns="0" anchor="ctr">
              <a:normAutofit/>
            </a:bodyPr>
            <a:p>
              <a:pPr algn="ctr">
                <a:lnSpc>
                  <a:spcPct val="100000"/>
                </a:lnSpc>
                <a:tabLst>
                  <a:tab algn="l" pos="0"/>
                </a:tabLst>
              </a:pPr>
              <a:r>
                <a:rPr b="0" lang="en-GB" sz="1300" spc="-1" strike="noStrike">
                  <a:solidFill>
                    <a:srgbClr val="000000"/>
                  </a:solidFill>
                  <a:latin typeface="Calibri"/>
                  <a:ea typeface="Calibri"/>
                </a:rPr>
                <a:t>Starpskriemeļu mezgls</a:t>
              </a:r>
              <a:endParaRPr b="0" lang="en-GB" sz="1300" spc="-1" strike="noStrike">
                <a:latin typeface="Arial"/>
              </a:endParaRPr>
            </a:p>
          </p:txBody>
        </p:sp>
      </p:grpSp>
      <p:grpSp>
        <p:nvGrpSpPr>
          <p:cNvPr id="189" name="PlaceHolder 1"/>
          <p:cNvGrpSpPr/>
          <p:nvPr/>
        </p:nvGrpSpPr>
        <p:grpSpPr>
          <a:xfrm>
            <a:off x="6038640" y="2915280"/>
            <a:ext cx="542160" cy="320040"/>
            <a:chOff x="6038640" y="2915280"/>
            <a:chExt cx="542160" cy="320040"/>
          </a:xfrm>
        </p:grpSpPr>
        <p:sp>
          <p:nvSpPr>
            <p:cNvPr id="190" name="Rectangle"/>
            <p:cNvSpPr/>
            <p:nvPr/>
          </p:nvSpPr>
          <p:spPr>
            <a:xfrm>
              <a:off x="6038640" y="2915280"/>
              <a:ext cx="542160" cy="320040"/>
            </a:xfrm>
            <a:prstGeom prst="rect">
              <a:avLst/>
            </a:prstGeom>
            <a:gradFill rotWithShape="0">
              <a:gsLst>
                <a:gs pos="0">
                  <a:srgbClr val="ffeacf"/>
                </a:gs>
                <a:gs pos="100000">
                  <a:srgbClr val="fff7ed"/>
                </a:gs>
              </a:gsLst>
              <a:lin ang="16200000"/>
            </a:gradFill>
            <a:ln w="9525">
              <a:solidFill>
                <a:srgbClr val="f9bc00"/>
              </a:solidFill>
              <a:round/>
            </a:ln>
            <a:effectLst>
              <a:outerShdw algn="b" blurRad="38160" dir="5400000" dist="23040" kx="0" ky="0" rotWithShape="0" sx="100000" sy="100000">
                <a:srgbClr val="000000">
                  <a:alpha val="35000"/>
                </a:srgbClr>
              </a:outerShdw>
            </a:effectLst>
          </p:spPr>
          <p:style>
            <a:lnRef idx="0"/>
            <a:fillRef idx="0"/>
            <a:effectRef idx="0"/>
            <a:fontRef idx="minor"/>
          </p:style>
        </p:sp>
        <p:sp>
          <p:nvSpPr>
            <p:cNvPr id="191" name="Āda"/>
            <p:cNvSpPr/>
            <p:nvPr/>
          </p:nvSpPr>
          <p:spPr>
            <a:xfrm>
              <a:off x="6043320" y="2919960"/>
              <a:ext cx="532440" cy="310320"/>
            </a:xfrm>
            <a:prstGeom prst="rect">
              <a:avLst/>
            </a:prstGeom>
            <a:noFill/>
            <a:ln w="12700">
              <a:noFill/>
            </a:ln>
          </p:spPr>
          <p:style>
            <a:lnRef idx="0"/>
            <a:fillRef idx="0"/>
            <a:effectRef idx="0"/>
            <a:fontRef idx="minor"/>
          </p:style>
          <p:txBody>
            <a:bodyPr numCol="1" spcCol="0" lIns="0" rIns="0" tIns="0" bIns="0" anchor="ctr">
              <a:normAutofit/>
            </a:bodyPr>
            <a:p>
              <a:pPr algn="ctr">
                <a:lnSpc>
                  <a:spcPct val="100000"/>
                </a:lnSpc>
                <a:tabLst>
                  <a:tab algn="l" pos="0"/>
                </a:tabLst>
              </a:pPr>
              <a:r>
                <a:rPr b="0" lang="en-GB" sz="1300" spc="-1" strike="noStrike">
                  <a:solidFill>
                    <a:srgbClr val="000000"/>
                  </a:solidFill>
                  <a:latin typeface="Calibri"/>
                  <a:ea typeface="Calibri"/>
                </a:rPr>
                <a:t>Āda</a:t>
              </a:r>
              <a:endParaRPr b="0" lang="en-GB" sz="1300" spc="-1" strike="noStrike">
                <a:latin typeface="Arial"/>
              </a:endParaRPr>
            </a:p>
          </p:txBody>
        </p:sp>
      </p:grpSp>
      <p:grpSp>
        <p:nvGrpSpPr>
          <p:cNvPr id="192" name="PlaceHolder 1"/>
          <p:cNvGrpSpPr/>
          <p:nvPr/>
        </p:nvGrpSpPr>
        <p:grpSpPr>
          <a:xfrm>
            <a:off x="9362160" y="5150160"/>
            <a:ext cx="1872000" cy="544680"/>
            <a:chOff x="9362160" y="5150160"/>
            <a:chExt cx="1872000" cy="544680"/>
          </a:xfrm>
        </p:grpSpPr>
        <p:sp>
          <p:nvSpPr>
            <p:cNvPr id="193" name="Rectangle"/>
            <p:cNvSpPr/>
            <p:nvPr/>
          </p:nvSpPr>
          <p:spPr>
            <a:xfrm>
              <a:off x="9362160" y="5150160"/>
              <a:ext cx="1872000" cy="544680"/>
            </a:xfrm>
            <a:prstGeom prst="rect">
              <a:avLst/>
            </a:prstGeom>
            <a:gradFill rotWithShape="0">
              <a:gsLst>
                <a:gs pos="0">
                  <a:srgbClr val="ffeacf"/>
                </a:gs>
                <a:gs pos="100000">
                  <a:srgbClr val="fff7ed"/>
                </a:gs>
              </a:gsLst>
              <a:lin ang="16200000"/>
            </a:gradFill>
            <a:ln w="9525">
              <a:solidFill>
                <a:srgbClr val="f9bc00"/>
              </a:solidFill>
              <a:round/>
            </a:ln>
            <a:effectLst>
              <a:outerShdw algn="b" blurRad="38160" dir="5400000" dist="23040" kx="0" ky="0" rotWithShape="0" sx="100000" sy="100000">
                <a:srgbClr val="000000">
                  <a:alpha val="35000"/>
                </a:srgbClr>
              </a:outerShdw>
            </a:effectLst>
          </p:spPr>
          <p:style>
            <a:lnRef idx="0"/>
            <a:fillRef idx="0"/>
            <a:effectRef idx="0"/>
            <a:fontRef idx="minor"/>
          </p:style>
        </p:sp>
        <p:sp>
          <p:nvSpPr>
            <p:cNvPr id="194" name="Simpatisko nervu pinums"/>
            <p:cNvSpPr/>
            <p:nvPr/>
          </p:nvSpPr>
          <p:spPr>
            <a:xfrm>
              <a:off x="9367200" y="5154840"/>
              <a:ext cx="1862640" cy="534960"/>
            </a:xfrm>
            <a:prstGeom prst="rect">
              <a:avLst/>
            </a:prstGeom>
            <a:noFill/>
            <a:ln w="12700">
              <a:noFill/>
            </a:ln>
          </p:spPr>
          <p:style>
            <a:lnRef idx="0"/>
            <a:fillRef idx="0"/>
            <a:effectRef idx="0"/>
            <a:fontRef idx="minor"/>
          </p:style>
          <p:txBody>
            <a:bodyPr numCol="1" spcCol="0" lIns="0" rIns="0" tIns="0" bIns="0" anchor="ctr">
              <a:normAutofit/>
            </a:bodyPr>
            <a:p>
              <a:pPr algn="ctr">
                <a:lnSpc>
                  <a:spcPct val="100000"/>
                </a:lnSpc>
                <a:tabLst>
                  <a:tab algn="l" pos="0"/>
                </a:tabLst>
              </a:pPr>
              <a:r>
                <a:rPr b="0" lang="en-GB" sz="1300" spc="-1" strike="noStrike">
                  <a:solidFill>
                    <a:srgbClr val="000000"/>
                  </a:solidFill>
                  <a:latin typeface="Calibri"/>
                  <a:ea typeface="Calibri"/>
                </a:rPr>
                <a:t>Simpatisko nervu pinums</a:t>
              </a:r>
              <a:endParaRPr b="0" lang="en-GB" sz="1300" spc="-1" strike="noStrike">
                <a:latin typeface="Arial"/>
              </a:endParaRPr>
            </a:p>
          </p:txBody>
        </p:sp>
      </p:grpSp>
      <p:grpSp>
        <p:nvGrpSpPr>
          <p:cNvPr id="195" name="PlaceHolder 1"/>
          <p:cNvGrpSpPr/>
          <p:nvPr/>
        </p:nvGrpSpPr>
        <p:grpSpPr>
          <a:xfrm>
            <a:off x="8205120" y="3056400"/>
            <a:ext cx="1559160" cy="320040"/>
            <a:chOff x="8205120" y="3056400"/>
            <a:chExt cx="1559160" cy="320040"/>
          </a:xfrm>
        </p:grpSpPr>
        <p:sp>
          <p:nvSpPr>
            <p:cNvPr id="196" name="Rectangle"/>
            <p:cNvSpPr/>
            <p:nvPr/>
          </p:nvSpPr>
          <p:spPr>
            <a:xfrm>
              <a:off x="8205120" y="3056400"/>
              <a:ext cx="1559160" cy="320040"/>
            </a:xfrm>
            <a:prstGeom prst="rect">
              <a:avLst/>
            </a:prstGeom>
            <a:gradFill rotWithShape="0">
              <a:gsLst>
                <a:gs pos="0">
                  <a:srgbClr val="ffeacf"/>
                </a:gs>
                <a:gs pos="100000">
                  <a:srgbClr val="fff7ed"/>
                </a:gs>
              </a:gsLst>
              <a:lin ang="16200000"/>
            </a:gradFill>
            <a:ln w="9525">
              <a:solidFill>
                <a:srgbClr val="f9bc00"/>
              </a:solidFill>
              <a:round/>
            </a:ln>
            <a:effectLst>
              <a:outerShdw algn="b" blurRad="38160" dir="5400000" dist="23040" kx="0" ky="0" rotWithShape="0" sx="100000" sy="100000">
                <a:srgbClr val="000000">
                  <a:alpha val="35000"/>
                </a:srgbClr>
              </a:outerShdw>
            </a:effectLst>
          </p:spPr>
          <p:style>
            <a:lnRef idx="0"/>
            <a:fillRef idx="0"/>
            <a:effectRef idx="0"/>
            <a:fontRef idx="minor"/>
          </p:style>
        </p:sp>
        <p:sp>
          <p:nvSpPr>
            <p:cNvPr id="197" name="Muguras smadzenes"/>
            <p:cNvSpPr/>
            <p:nvPr/>
          </p:nvSpPr>
          <p:spPr>
            <a:xfrm>
              <a:off x="8209800" y="3061080"/>
              <a:ext cx="1549440" cy="310320"/>
            </a:xfrm>
            <a:prstGeom prst="rect">
              <a:avLst/>
            </a:prstGeom>
            <a:noFill/>
            <a:ln w="12700">
              <a:noFill/>
            </a:ln>
          </p:spPr>
          <p:style>
            <a:lnRef idx="0"/>
            <a:fillRef idx="0"/>
            <a:effectRef idx="0"/>
            <a:fontRef idx="minor"/>
          </p:style>
          <p:txBody>
            <a:bodyPr numCol="1" spcCol="0" lIns="0" rIns="0" tIns="0" bIns="0" anchor="ctr">
              <a:normAutofit/>
            </a:bodyPr>
            <a:p>
              <a:pPr algn="ctr">
                <a:lnSpc>
                  <a:spcPct val="100000"/>
                </a:lnSpc>
                <a:tabLst>
                  <a:tab algn="l" pos="0"/>
                </a:tabLst>
              </a:pPr>
              <a:r>
                <a:rPr b="0" lang="en-GB" sz="1300" spc="-1" strike="noStrike">
                  <a:solidFill>
                    <a:srgbClr val="000000"/>
                  </a:solidFill>
                  <a:latin typeface="Calibri"/>
                  <a:ea typeface="Calibri"/>
                </a:rPr>
                <a:t>Muguras smadzenes</a:t>
              </a:r>
              <a:endParaRPr b="0" lang="en-GB" sz="1300" spc="-1" strike="noStrike">
                <a:latin typeface="Arial"/>
              </a:endParaRPr>
            </a:p>
          </p:txBody>
        </p:sp>
      </p:grpSp>
      <p:grpSp>
        <p:nvGrpSpPr>
          <p:cNvPr id="198" name="PlaceHolder 1"/>
          <p:cNvGrpSpPr/>
          <p:nvPr/>
        </p:nvGrpSpPr>
        <p:grpSpPr>
          <a:xfrm>
            <a:off x="5784120" y="4687920"/>
            <a:ext cx="1559160" cy="320040"/>
            <a:chOff x="5784120" y="4687920"/>
            <a:chExt cx="1559160" cy="320040"/>
          </a:xfrm>
        </p:grpSpPr>
        <p:sp>
          <p:nvSpPr>
            <p:cNvPr id="199" name="Rectangle"/>
            <p:cNvSpPr/>
            <p:nvPr/>
          </p:nvSpPr>
          <p:spPr>
            <a:xfrm>
              <a:off x="5784120" y="4687920"/>
              <a:ext cx="1559160" cy="320040"/>
            </a:xfrm>
            <a:prstGeom prst="rect">
              <a:avLst/>
            </a:prstGeom>
            <a:gradFill rotWithShape="0">
              <a:gsLst>
                <a:gs pos="0">
                  <a:srgbClr val="ffeacf"/>
                </a:gs>
                <a:gs pos="100000">
                  <a:srgbClr val="fff7ed"/>
                </a:gs>
              </a:gsLst>
              <a:lin ang="16200000"/>
            </a:gradFill>
            <a:ln w="9525">
              <a:solidFill>
                <a:srgbClr val="f9bc00"/>
              </a:solidFill>
              <a:round/>
            </a:ln>
            <a:effectLst>
              <a:outerShdw algn="b" blurRad="38160" dir="5400000" dist="23040" kx="0" ky="0" rotWithShape="0" sx="100000" sy="100000">
                <a:srgbClr val="000000">
                  <a:alpha val="35000"/>
                </a:srgbClr>
              </a:outerShdw>
            </a:effectLst>
          </p:spPr>
          <p:style>
            <a:lnRef idx="0"/>
            <a:fillRef idx="0"/>
            <a:effectRef idx="0"/>
            <a:fontRef idx="minor"/>
          </p:style>
        </p:sp>
        <p:sp>
          <p:nvSpPr>
            <p:cNvPr id="200" name="Skeleta muskuļi"/>
            <p:cNvSpPr/>
            <p:nvPr/>
          </p:nvSpPr>
          <p:spPr>
            <a:xfrm>
              <a:off x="5788800" y="4692960"/>
              <a:ext cx="1549440" cy="310320"/>
            </a:xfrm>
            <a:prstGeom prst="rect">
              <a:avLst/>
            </a:prstGeom>
            <a:noFill/>
            <a:ln w="12700">
              <a:noFill/>
            </a:ln>
          </p:spPr>
          <p:style>
            <a:lnRef idx="0"/>
            <a:fillRef idx="0"/>
            <a:effectRef idx="0"/>
            <a:fontRef idx="minor"/>
          </p:style>
          <p:txBody>
            <a:bodyPr numCol="1" spcCol="0" lIns="0" rIns="0" tIns="0" bIns="0" anchor="ctr">
              <a:normAutofit/>
            </a:bodyPr>
            <a:p>
              <a:pPr algn="ctr">
                <a:lnSpc>
                  <a:spcPct val="100000"/>
                </a:lnSpc>
                <a:tabLst>
                  <a:tab algn="l" pos="0"/>
                </a:tabLst>
              </a:pPr>
              <a:r>
                <a:rPr b="0" lang="en-GB" sz="1300" spc="-1" strike="noStrike">
                  <a:solidFill>
                    <a:srgbClr val="000000"/>
                  </a:solidFill>
                  <a:latin typeface="Calibri"/>
                  <a:ea typeface="Calibri"/>
                </a:rPr>
                <a:t>Skeleta muskuļi</a:t>
              </a:r>
              <a:endParaRPr b="0" lang="en-GB" sz="1300" spc="-1" strike="noStrike">
                <a:latin typeface="Arial"/>
              </a:endParaRPr>
            </a:p>
          </p:txBody>
        </p:sp>
      </p:grpSp>
      <p:grpSp>
        <p:nvGrpSpPr>
          <p:cNvPr id="201" name="PlaceHolder 1"/>
          <p:cNvGrpSpPr/>
          <p:nvPr/>
        </p:nvGrpSpPr>
        <p:grpSpPr>
          <a:xfrm>
            <a:off x="7454520" y="4399560"/>
            <a:ext cx="542160" cy="290520"/>
            <a:chOff x="7454520" y="4399560"/>
            <a:chExt cx="542160" cy="290520"/>
          </a:xfrm>
        </p:grpSpPr>
        <p:sp>
          <p:nvSpPr>
            <p:cNvPr id="202" name="Rectangle"/>
            <p:cNvSpPr/>
            <p:nvPr/>
          </p:nvSpPr>
          <p:spPr>
            <a:xfrm>
              <a:off x="7454520" y="4399560"/>
              <a:ext cx="542160" cy="290520"/>
            </a:xfrm>
            <a:prstGeom prst="rect">
              <a:avLst/>
            </a:prstGeom>
            <a:gradFill rotWithShape="0">
              <a:gsLst>
                <a:gs pos="0">
                  <a:srgbClr val="ffeacf"/>
                </a:gs>
                <a:gs pos="100000">
                  <a:srgbClr val="fff7ed"/>
                </a:gs>
              </a:gsLst>
              <a:lin ang="16200000"/>
            </a:gradFill>
            <a:ln w="9525">
              <a:solidFill>
                <a:srgbClr val="f9bc00"/>
              </a:solidFill>
              <a:round/>
            </a:ln>
            <a:effectLst>
              <a:outerShdw algn="b" blurRad="38160" dir="5400000" dist="23040" kx="0" ky="0" rotWithShape="0" sx="100000" sy="100000">
                <a:srgbClr val="000000">
                  <a:alpha val="35000"/>
                </a:srgbClr>
              </a:outerShdw>
            </a:effectLst>
          </p:spPr>
          <p:style>
            <a:lnRef idx="0"/>
            <a:fillRef idx="0"/>
            <a:effectRef idx="0"/>
            <a:fontRef idx="minor"/>
          </p:style>
        </p:sp>
        <p:sp>
          <p:nvSpPr>
            <p:cNvPr id="203" name="Kauls"/>
            <p:cNvSpPr/>
            <p:nvPr/>
          </p:nvSpPr>
          <p:spPr>
            <a:xfrm>
              <a:off x="7459560" y="4404240"/>
              <a:ext cx="532440" cy="281160"/>
            </a:xfrm>
            <a:prstGeom prst="rect">
              <a:avLst/>
            </a:prstGeom>
            <a:noFill/>
            <a:ln w="12700">
              <a:noFill/>
            </a:ln>
          </p:spPr>
          <p:style>
            <a:lnRef idx="0"/>
            <a:fillRef idx="0"/>
            <a:effectRef idx="0"/>
            <a:fontRef idx="minor"/>
          </p:style>
          <p:txBody>
            <a:bodyPr numCol="1" spcCol="0" lIns="0" rIns="0" tIns="0" bIns="0" anchor="ctr">
              <a:normAutofit/>
            </a:bodyPr>
            <a:p>
              <a:pPr algn="ctr">
                <a:lnSpc>
                  <a:spcPct val="100000"/>
                </a:lnSpc>
                <a:tabLst>
                  <a:tab algn="l" pos="0"/>
                </a:tabLst>
              </a:pPr>
              <a:r>
                <a:rPr b="0" lang="en-GB" sz="1300" spc="-1" strike="noStrike">
                  <a:solidFill>
                    <a:srgbClr val="000000"/>
                  </a:solidFill>
                  <a:latin typeface="Calibri"/>
                  <a:ea typeface="Calibri"/>
                </a:rPr>
                <a:t>Kauls</a:t>
              </a:r>
              <a:endParaRPr b="0" lang="en-GB" sz="1300" spc="-1" strike="noStrike">
                <a:latin typeface="Arial"/>
              </a:endParaRPr>
            </a:p>
          </p:txBody>
        </p:sp>
      </p:grpSp>
      <p:grpSp>
        <p:nvGrpSpPr>
          <p:cNvPr id="204" name="PlaceHolder 1"/>
          <p:cNvGrpSpPr/>
          <p:nvPr/>
        </p:nvGrpSpPr>
        <p:grpSpPr>
          <a:xfrm>
            <a:off x="10689120" y="4793760"/>
            <a:ext cx="924840" cy="296640"/>
            <a:chOff x="10689120" y="4793760"/>
            <a:chExt cx="924840" cy="296640"/>
          </a:xfrm>
        </p:grpSpPr>
        <p:sp>
          <p:nvSpPr>
            <p:cNvPr id="205" name="Rectangle"/>
            <p:cNvSpPr/>
            <p:nvPr/>
          </p:nvSpPr>
          <p:spPr>
            <a:xfrm>
              <a:off x="10689120" y="4793760"/>
              <a:ext cx="924840" cy="296640"/>
            </a:xfrm>
            <a:prstGeom prst="rect">
              <a:avLst/>
            </a:prstGeom>
            <a:gradFill rotWithShape="0">
              <a:gsLst>
                <a:gs pos="0">
                  <a:srgbClr val="ffeacf"/>
                </a:gs>
                <a:gs pos="100000">
                  <a:srgbClr val="fff7ed"/>
                </a:gs>
              </a:gsLst>
              <a:lin ang="16200000"/>
            </a:gradFill>
            <a:ln w="9525">
              <a:solidFill>
                <a:srgbClr val="f9bc00"/>
              </a:solidFill>
              <a:round/>
            </a:ln>
            <a:effectLst>
              <a:outerShdw algn="b" blurRad="38160" dir="5400000" dist="23040" kx="0" ky="0" rotWithShape="0" sx="100000" sy="100000">
                <a:srgbClr val="000000">
                  <a:alpha val="35000"/>
                </a:srgbClr>
              </a:outerShdw>
            </a:effectLst>
          </p:spPr>
          <p:style>
            <a:lnRef idx="0"/>
            <a:fillRef idx="0"/>
            <a:effectRef idx="0"/>
            <a:fontRef idx="minor"/>
          </p:style>
        </p:sp>
        <p:sp>
          <p:nvSpPr>
            <p:cNvPr id="206" name="Asinsvads"/>
            <p:cNvSpPr/>
            <p:nvPr/>
          </p:nvSpPr>
          <p:spPr>
            <a:xfrm>
              <a:off x="10694160" y="4798440"/>
              <a:ext cx="915120" cy="287280"/>
            </a:xfrm>
            <a:prstGeom prst="rect">
              <a:avLst/>
            </a:prstGeom>
            <a:noFill/>
            <a:ln w="12700">
              <a:noFill/>
            </a:ln>
          </p:spPr>
          <p:style>
            <a:lnRef idx="0"/>
            <a:fillRef idx="0"/>
            <a:effectRef idx="0"/>
            <a:fontRef idx="minor"/>
          </p:style>
          <p:txBody>
            <a:bodyPr numCol="1" spcCol="0" lIns="0" rIns="0" tIns="0" bIns="0" anchor="ctr">
              <a:normAutofit/>
            </a:bodyPr>
            <a:p>
              <a:pPr algn="ctr">
                <a:lnSpc>
                  <a:spcPct val="100000"/>
                </a:lnSpc>
                <a:tabLst>
                  <a:tab algn="l" pos="0"/>
                </a:tabLst>
              </a:pPr>
              <a:r>
                <a:rPr b="0" lang="en-GB" sz="1300" spc="-1" strike="noStrike">
                  <a:solidFill>
                    <a:srgbClr val="000000"/>
                  </a:solidFill>
                  <a:latin typeface="Calibri"/>
                  <a:ea typeface="Calibri"/>
                </a:rPr>
                <a:t>Asinsvads</a:t>
              </a:r>
              <a:endParaRPr b="0" lang="en-GB" sz="1300" spc="-1" strike="noStrike">
                <a:latin typeface="Arial"/>
              </a:endParaRPr>
            </a:p>
          </p:txBody>
        </p:sp>
      </p:grpSp>
      <p:grpSp>
        <p:nvGrpSpPr>
          <p:cNvPr id="207" name="PlaceHolder 1"/>
          <p:cNvGrpSpPr/>
          <p:nvPr/>
        </p:nvGrpSpPr>
        <p:grpSpPr>
          <a:xfrm>
            <a:off x="10499040" y="4026600"/>
            <a:ext cx="1305000" cy="296640"/>
            <a:chOff x="10499040" y="4026600"/>
            <a:chExt cx="1305000" cy="296640"/>
          </a:xfrm>
        </p:grpSpPr>
        <p:sp>
          <p:nvSpPr>
            <p:cNvPr id="208" name="Rectangle"/>
            <p:cNvSpPr/>
            <p:nvPr/>
          </p:nvSpPr>
          <p:spPr>
            <a:xfrm>
              <a:off x="10499040" y="4026600"/>
              <a:ext cx="1305000" cy="296640"/>
            </a:xfrm>
            <a:prstGeom prst="rect">
              <a:avLst/>
            </a:prstGeom>
            <a:gradFill rotWithShape="0">
              <a:gsLst>
                <a:gs pos="0">
                  <a:srgbClr val="ffeacf"/>
                </a:gs>
                <a:gs pos="100000">
                  <a:srgbClr val="fff7ed"/>
                </a:gs>
              </a:gsLst>
              <a:lin ang="16200000"/>
            </a:gradFill>
            <a:ln w="9525">
              <a:solidFill>
                <a:srgbClr val="f9bc00"/>
              </a:solidFill>
              <a:round/>
            </a:ln>
            <a:effectLst>
              <a:outerShdw algn="b" blurRad="38160" dir="5400000" dist="23040" kx="0" ky="0" rotWithShape="0" sx="100000" sy="100000">
                <a:srgbClr val="000000">
                  <a:alpha val="35000"/>
                </a:srgbClr>
              </a:outerShdw>
            </a:effectLst>
          </p:spPr>
          <p:style>
            <a:lnRef idx="0"/>
            <a:fillRef idx="0"/>
            <a:effectRef idx="0"/>
            <a:fontRef idx="minor"/>
          </p:style>
        </p:sp>
        <p:sp>
          <p:nvSpPr>
            <p:cNvPr id="209" name="Sviedru dziedzeris"/>
            <p:cNvSpPr/>
            <p:nvPr/>
          </p:nvSpPr>
          <p:spPr>
            <a:xfrm>
              <a:off x="10503720" y="4031280"/>
              <a:ext cx="1295640" cy="287280"/>
            </a:xfrm>
            <a:prstGeom prst="rect">
              <a:avLst/>
            </a:prstGeom>
            <a:noFill/>
            <a:ln w="12700">
              <a:noFill/>
            </a:ln>
          </p:spPr>
          <p:style>
            <a:lnRef idx="0"/>
            <a:fillRef idx="0"/>
            <a:effectRef idx="0"/>
            <a:fontRef idx="minor"/>
          </p:style>
          <p:txBody>
            <a:bodyPr numCol="1" spcCol="0" lIns="0" rIns="0" tIns="0" bIns="0" anchor="ctr">
              <a:normAutofit/>
            </a:bodyPr>
            <a:p>
              <a:pPr algn="ctr">
                <a:lnSpc>
                  <a:spcPct val="100000"/>
                </a:lnSpc>
                <a:tabLst>
                  <a:tab algn="l" pos="0"/>
                </a:tabLst>
              </a:pPr>
              <a:r>
                <a:rPr b="0" lang="en-GB" sz="1300" spc="-1" strike="noStrike">
                  <a:solidFill>
                    <a:srgbClr val="000000"/>
                  </a:solidFill>
                  <a:latin typeface="Calibri"/>
                  <a:ea typeface="Calibri"/>
                </a:rPr>
                <a:t>Sviedru dziedzeris</a:t>
              </a:r>
              <a:endParaRPr b="0" lang="en-GB" sz="1300" spc="-1" strike="noStrike">
                <a:latin typeface="Arial"/>
              </a:endParaRPr>
            </a:p>
          </p:txBody>
        </p:sp>
      </p:grpSp>
      <p:grpSp>
        <p:nvGrpSpPr>
          <p:cNvPr id="210" name="PlaceHolder 1"/>
          <p:cNvGrpSpPr/>
          <p:nvPr/>
        </p:nvGrpSpPr>
        <p:grpSpPr>
          <a:xfrm>
            <a:off x="6838560" y="5456160"/>
            <a:ext cx="1773720" cy="417600"/>
            <a:chOff x="6838560" y="5456160"/>
            <a:chExt cx="1773720" cy="417600"/>
          </a:xfrm>
        </p:grpSpPr>
        <p:sp>
          <p:nvSpPr>
            <p:cNvPr id="211" name="Rectangle"/>
            <p:cNvSpPr/>
            <p:nvPr/>
          </p:nvSpPr>
          <p:spPr>
            <a:xfrm>
              <a:off x="6838560" y="5456160"/>
              <a:ext cx="1773720" cy="417600"/>
            </a:xfrm>
            <a:prstGeom prst="rect">
              <a:avLst/>
            </a:prstGeom>
            <a:gradFill rotWithShape="0">
              <a:gsLst>
                <a:gs pos="0">
                  <a:srgbClr val="ffeacf"/>
                </a:gs>
                <a:gs pos="100000">
                  <a:srgbClr val="fff7ed"/>
                </a:gs>
              </a:gsLst>
              <a:lin ang="16200000"/>
            </a:gradFill>
            <a:ln w="9525">
              <a:solidFill>
                <a:srgbClr val="f9bc00"/>
              </a:solidFill>
              <a:round/>
            </a:ln>
            <a:effectLst>
              <a:outerShdw algn="b" blurRad="38160" dir="5400000" dist="23040" kx="0" ky="0" rotWithShape="0" sx="100000" sy="100000">
                <a:srgbClr val="000000">
                  <a:alpha val="35000"/>
                </a:srgbClr>
              </a:outerShdw>
            </a:effectLst>
          </p:spPr>
          <p:style>
            <a:lnRef idx="0"/>
            <a:fillRef idx="0"/>
            <a:effectRef idx="0"/>
            <a:fontRef idx="minor"/>
          </p:style>
        </p:sp>
        <p:sp>
          <p:nvSpPr>
            <p:cNvPr id="212" name="Iekšējais orgāns (zarnas)"/>
            <p:cNvSpPr/>
            <p:nvPr/>
          </p:nvSpPr>
          <p:spPr>
            <a:xfrm>
              <a:off x="6843600" y="5460840"/>
              <a:ext cx="1764360" cy="407880"/>
            </a:xfrm>
            <a:prstGeom prst="rect">
              <a:avLst/>
            </a:prstGeom>
            <a:noFill/>
            <a:ln w="12700">
              <a:noFill/>
            </a:ln>
          </p:spPr>
          <p:style>
            <a:lnRef idx="0"/>
            <a:fillRef idx="0"/>
            <a:effectRef idx="0"/>
            <a:fontRef idx="minor"/>
          </p:style>
          <p:txBody>
            <a:bodyPr numCol="1" spcCol="0" lIns="0" rIns="0" tIns="0" bIns="0" anchor="ctr">
              <a:normAutofit/>
            </a:bodyPr>
            <a:p>
              <a:pPr algn="ctr">
                <a:lnSpc>
                  <a:spcPct val="100000"/>
                </a:lnSpc>
                <a:tabLst>
                  <a:tab algn="l" pos="0"/>
                </a:tabLst>
              </a:pPr>
              <a:r>
                <a:rPr b="0" lang="en-GB" sz="1300" spc="-1" strike="noStrike">
                  <a:solidFill>
                    <a:srgbClr val="000000"/>
                  </a:solidFill>
                  <a:latin typeface="Calibri"/>
                  <a:ea typeface="Calibri"/>
                </a:rPr>
                <a:t>Iekšējais orgāns (zarnas)</a:t>
              </a:r>
              <a:endParaRPr b="0" lang="en-GB" sz="1300" spc="-1" strike="noStrike">
                <a:latin typeface="Arial"/>
              </a:endParaRPr>
            </a:p>
          </p:txBody>
        </p:sp>
      </p:grpSp>
      <p:grpSp>
        <p:nvGrpSpPr>
          <p:cNvPr id="213" name="PlaceHolder 1"/>
          <p:cNvGrpSpPr/>
          <p:nvPr/>
        </p:nvGrpSpPr>
        <p:grpSpPr>
          <a:xfrm>
            <a:off x="7578360" y="3615480"/>
            <a:ext cx="1060200" cy="544680"/>
            <a:chOff x="7578360" y="3615480"/>
            <a:chExt cx="1060200" cy="544680"/>
          </a:xfrm>
        </p:grpSpPr>
        <p:sp>
          <p:nvSpPr>
            <p:cNvPr id="214" name="Rectangle"/>
            <p:cNvSpPr/>
            <p:nvPr/>
          </p:nvSpPr>
          <p:spPr>
            <a:xfrm>
              <a:off x="7578360" y="3615480"/>
              <a:ext cx="1060200" cy="544680"/>
            </a:xfrm>
            <a:prstGeom prst="rect">
              <a:avLst/>
            </a:prstGeom>
            <a:gradFill rotWithShape="0">
              <a:gsLst>
                <a:gs pos="0">
                  <a:srgbClr val="ffeacf"/>
                </a:gs>
                <a:gs pos="100000">
                  <a:srgbClr val="fff7ed"/>
                </a:gs>
              </a:gsLst>
              <a:lin ang="16200000"/>
            </a:gradFill>
            <a:ln w="9525">
              <a:solidFill>
                <a:srgbClr val="f9bc00"/>
              </a:solidFill>
              <a:round/>
            </a:ln>
            <a:effectLst>
              <a:outerShdw algn="b" blurRad="38160" dir="5400000" dist="23040" kx="0" ky="0" rotWithShape="0" sx="100000" sy="100000">
                <a:srgbClr val="000000">
                  <a:alpha val="35000"/>
                </a:srgbClr>
              </a:outerShdw>
            </a:effectLst>
          </p:spPr>
          <p:style>
            <a:lnRef idx="0"/>
            <a:fillRef idx="0"/>
            <a:effectRef idx="0"/>
            <a:fontRef idx="minor"/>
          </p:style>
        </p:sp>
        <p:sp>
          <p:nvSpPr>
            <p:cNvPr id="215" name="Simpatisko nervu pinumi iekšējos dobumos"/>
            <p:cNvSpPr/>
            <p:nvPr/>
          </p:nvSpPr>
          <p:spPr>
            <a:xfrm>
              <a:off x="7583040" y="3620160"/>
              <a:ext cx="1050480" cy="534960"/>
            </a:xfrm>
            <a:prstGeom prst="rect">
              <a:avLst/>
            </a:prstGeom>
            <a:noFill/>
            <a:ln w="12700">
              <a:noFill/>
            </a:ln>
          </p:spPr>
          <p:style>
            <a:lnRef idx="0"/>
            <a:fillRef idx="0"/>
            <a:effectRef idx="0"/>
            <a:fontRef idx="minor"/>
          </p:style>
          <p:txBody>
            <a:bodyPr numCol="1" spcCol="0" lIns="0" rIns="0" tIns="0" bIns="0" anchor="ctr">
              <a:normAutofit/>
            </a:bodyPr>
            <a:p>
              <a:pPr algn="ctr">
                <a:lnSpc>
                  <a:spcPct val="100000"/>
                </a:lnSpc>
                <a:tabLst>
                  <a:tab algn="l" pos="0"/>
                </a:tabLst>
              </a:pPr>
              <a:r>
                <a:rPr b="0" lang="en-GB" sz="1100" spc="-1" strike="noStrike">
                  <a:solidFill>
                    <a:srgbClr val="000000"/>
                  </a:solidFill>
                  <a:latin typeface="Calibri"/>
                  <a:ea typeface="Calibri"/>
                </a:rPr>
                <a:t>Simpatisko nervu pinumi iekšējos dobumos</a:t>
              </a:r>
              <a:endParaRPr b="0" lang="en-GB" sz="1100" spc="-1" strike="noStrike">
                <a:latin typeface="Arial"/>
              </a:endParaRPr>
            </a:p>
          </p:txBody>
        </p:sp>
      </p:gr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title"/>
          </p:nvPr>
        </p:nvSpPr>
        <p:spPr>
          <a:xfrm>
            <a:off x="537480" y="389160"/>
            <a:ext cx="10514160" cy="1324080"/>
          </a:xfrm>
          <a:prstGeom prst="rect">
            <a:avLst/>
          </a:prstGeom>
          <a:noFill/>
          <a:ln w="12600">
            <a:noFill/>
          </a:ln>
        </p:spPr>
        <p:txBody>
          <a:bodyPr lIns="0" rIns="0" tIns="0" bIns="0" anchor="ctr">
            <a:noAutofit/>
          </a:bodyPr>
          <a:p>
            <a:pPr>
              <a:lnSpc>
                <a:spcPct val="100000"/>
              </a:lnSpc>
              <a:tabLst>
                <a:tab algn="l" pos="0"/>
              </a:tabLst>
            </a:pPr>
            <a:r>
              <a:rPr b="1" lang="en-GB" sz="3000" spc="-100" strike="noStrike">
                <a:solidFill>
                  <a:srgbClr val="203864"/>
                </a:solidFill>
                <a:latin typeface="Arial"/>
                <a:ea typeface="Arial"/>
              </a:rPr>
              <a:t>Kā ORT iedarbojas?</a:t>
            </a:r>
            <a:endParaRPr b="0" lang="en-GB" sz="3000" spc="-1" strike="noStrike">
              <a:latin typeface="Arial"/>
            </a:endParaRPr>
          </a:p>
        </p:txBody>
      </p:sp>
      <p:sp>
        <p:nvSpPr>
          <p:cNvPr id="217" name="PlaceHolder 2"/>
          <p:cNvSpPr>
            <a:spLocks noGrp="1"/>
          </p:cNvSpPr>
          <p:nvPr>
            <p:ph/>
          </p:nvPr>
        </p:nvSpPr>
        <p:spPr>
          <a:xfrm>
            <a:off x="180000" y="1440000"/>
            <a:ext cx="4452840" cy="5094360"/>
          </a:xfrm>
          <a:prstGeom prst="rect">
            <a:avLst/>
          </a:prstGeom>
          <a:noFill/>
          <a:ln w="12600">
            <a:noFill/>
          </a:ln>
        </p:spPr>
        <p:txBody>
          <a:bodyPr lIns="0" rIns="0" tIns="0" bIns="0" anchor="t">
            <a:noAutofit/>
          </a:bodyPr>
          <a:p>
            <a:pPr marL="221760" indent="-221760">
              <a:lnSpc>
                <a:spcPct val="100000"/>
              </a:lnSpc>
              <a:spcBef>
                <a:spcPts val="901"/>
              </a:spcBef>
              <a:buClr>
                <a:srgbClr val="203864"/>
              </a:buClr>
              <a:buFont typeface="Arial"/>
              <a:buChar char="•"/>
            </a:pPr>
            <a:r>
              <a:rPr b="0" lang="en-GB" sz="2400" spc="-100" strike="noStrike">
                <a:solidFill>
                  <a:srgbClr val="203864"/>
                </a:solidFill>
                <a:latin typeface="Arial"/>
                <a:ea typeface="Arial"/>
              </a:rPr>
              <a:t>Prof.G.Jankovska izstrādātā osteobiotehnoloģijā osteoreceptorus kairina ar injekcijas adatu, caurdurot kaula struktūras un galveno kairinājumu izdara kaulu smadzenēs (ar spiedienu ievada fizioloģisko šķīdumu 0,9% NaCl), izsauc osteoreceptoru kairinājumu un tiek radīts baroceptīvs kairinājums, rezultātā paša cilvēka organismā tiek ierosināta un prolongēta kaulu  cilmes šūnu pavairošanās  un dalīšanās.</a:t>
            </a:r>
            <a:endParaRPr b="0" lang="en-GB" sz="2400" spc="-1" strike="noStrike">
              <a:latin typeface="Arial"/>
            </a:endParaRPr>
          </a:p>
        </p:txBody>
      </p:sp>
      <p:pic>
        <p:nvPicPr>
          <p:cNvPr id="218" name="Screenshot 2025-05-28 at 20.52.41.png" descr="Screenshot 2025-05-28 at 20.52.41.png"/>
          <p:cNvPicPr/>
          <p:nvPr/>
        </p:nvPicPr>
        <p:blipFill>
          <a:blip r:embed="rId1"/>
          <a:srcRect l="2748" t="0" r="0" b="0"/>
          <a:stretch/>
        </p:blipFill>
        <p:spPr>
          <a:xfrm>
            <a:off x="4633920" y="616680"/>
            <a:ext cx="3804840" cy="5470560"/>
          </a:xfrm>
          <a:prstGeom prst="rect">
            <a:avLst/>
          </a:prstGeom>
          <a:ln w="12700">
            <a:noFill/>
          </a:ln>
        </p:spPr>
      </p:pic>
      <p:sp>
        <p:nvSpPr>
          <p:cNvPr id="219" name="2.attēls. Osteoreceptoru kairinājuma darbības mehānisms"/>
          <p:cNvSpPr/>
          <p:nvPr/>
        </p:nvSpPr>
        <p:spPr>
          <a:xfrm>
            <a:off x="4319640" y="5837400"/>
            <a:ext cx="4433760" cy="932760"/>
          </a:xfrm>
          <a:prstGeom prst="rect">
            <a:avLst/>
          </a:prstGeom>
          <a:noFill/>
          <a:ln w="12700">
            <a:noFill/>
          </a:ln>
        </p:spPr>
        <p:style>
          <a:lnRef idx="0"/>
          <a:fillRef idx="0"/>
          <a:effectRef idx="0"/>
          <a:fontRef idx="minor"/>
        </p:style>
        <p:txBody>
          <a:bodyPr lIns="45720" rIns="45720" tIns="45000" bIns="45000" anchor="ctr">
            <a:normAutofit/>
          </a:bodyPr>
          <a:p>
            <a:pPr algn="ctr">
              <a:lnSpc>
                <a:spcPct val="100000"/>
              </a:lnSpc>
              <a:tabLst>
                <a:tab algn="l" pos="0"/>
              </a:tabLst>
            </a:pPr>
            <a:r>
              <a:rPr b="1" lang="en-GB" sz="1200" spc="-100" strike="noStrike">
                <a:solidFill>
                  <a:srgbClr val="203864"/>
                </a:solidFill>
                <a:latin typeface="Arial"/>
                <a:ea typeface="Arial"/>
              </a:rPr>
              <a:t>3.attēls. Osteoreceptoru kairinājuma darbības mehānisms</a:t>
            </a:r>
            <a:endParaRPr b="0" lang="en-GB" sz="1200" spc="-1" strike="noStrike">
              <a:latin typeface="Arial"/>
            </a:endParaRPr>
          </a:p>
        </p:txBody>
      </p:sp>
      <p:pic>
        <p:nvPicPr>
          <p:cNvPr id="220" name="Screenshot 2025-05-30 at 21.32.15.png" descr="Screenshot 2025-05-30 at 21.32.15.png"/>
          <p:cNvPicPr/>
          <p:nvPr/>
        </p:nvPicPr>
        <p:blipFill>
          <a:blip r:embed="rId2"/>
          <a:stretch/>
        </p:blipFill>
        <p:spPr>
          <a:xfrm>
            <a:off x="8192880" y="1672200"/>
            <a:ext cx="3909600" cy="4170240"/>
          </a:xfrm>
          <a:prstGeom prst="rect">
            <a:avLst/>
          </a:prstGeom>
          <a:ln w="1270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6. Kā ORT iedarbojas?"/>
          <p:cNvSpPr/>
          <p:nvPr/>
        </p:nvSpPr>
        <p:spPr>
          <a:xfrm>
            <a:off x="838080" y="531360"/>
            <a:ext cx="10514160" cy="1324080"/>
          </a:xfrm>
          <a:prstGeom prst="rect">
            <a:avLst/>
          </a:prstGeom>
          <a:noFill/>
          <a:ln w="12700">
            <a:noFill/>
          </a:ln>
        </p:spPr>
        <p:style>
          <a:lnRef idx="0"/>
          <a:fillRef idx="0"/>
          <a:effectRef idx="0"/>
          <a:fontRef idx="minor"/>
        </p:style>
        <p:txBody>
          <a:bodyPr lIns="45720" rIns="45720" tIns="45000" bIns="45000" anchor="ctr">
            <a:normAutofit/>
          </a:bodyPr>
          <a:p>
            <a:pPr>
              <a:lnSpc>
                <a:spcPct val="100000"/>
              </a:lnSpc>
              <a:tabLst>
                <a:tab algn="l" pos="0"/>
              </a:tabLst>
            </a:pPr>
            <a:r>
              <a:rPr b="1" lang="en-GB" sz="3000" spc="-100" strike="noStrike">
                <a:solidFill>
                  <a:srgbClr val="203864"/>
                </a:solidFill>
                <a:latin typeface="Arial"/>
                <a:ea typeface="Arial"/>
              </a:rPr>
              <a:t>ORT piemēri dažādu patoloģiju ārstēšanā</a:t>
            </a:r>
            <a:endParaRPr b="0" lang="en-GB" sz="3000" spc="-1" strike="noStrike">
              <a:latin typeface="Arial"/>
            </a:endParaRPr>
          </a:p>
        </p:txBody>
      </p:sp>
      <p:sp>
        <p:nvSpPr>
          <p:cNvPr id="222" name="PlaceHolder 1"/>
          <p:cNvSpPr>
            <a:spLocks noGrp="1"/>
          </p:cNvSpPr>
          <p:nvPr>
            <p:ph/>
          </p:nvPr>
        </p:nvSpPr>
        <p:spPr>
          <a:xfrm>
            <a:off x="838080" y="1765440"/>
            <a:ext cx="10514520" cy="4350240"/>
          </a:xfrm>
          <a:prstGeom prst="rect">
            <a:avLst/>
          </a:prstGeom>
          <a:noFill/>
          <a:ln w="12600">
            <a:noFill/>
          </a:ln>
        </p:spPr>
        <p:txBody>
          <a:bodyPr lIns="45720" rIns="45720" tIns="0" bIns="0" anchor="t">
            <a:noAutofit/>
          </a:bodyPr>
          <a:p>
            <a:pPr>
              <a:lnSpc>
                <a:spcPct val="100000"/>
              </a:lnSpc>
            </a:pPr>
            <a:endParaRPr b="0" lang="en-GB" sz="3200" spc="-1" strike="noStrike">
              <a:latin typeface="Arial"/>
            </a:endParaRPr>
          </a:p>
          <a:p>
            <a:pPr marL="377640" indent="-262080" algn="just">
              <a:lnSpc>
                <a:spcPct val="100000"/>
              </a:lnSpc>
              <a:spcBef>
                <a:spcPts val="201"/>
              </a:spcBef>
              <a:buClr>
                <a:srgbClr val="203864"/>
              </a:buClr>
              <a:buFont typeface="Times Roman"/>
              <a:buChar char="•"/>
            </a:pPr>
            <a:r>
              <a:rPr b="0" lang="en-GB" sz="2400" spc="-1" strike="noStrike">
                <a:solidFill>
                  <a:srgbClr val="203864"/>
                </a:solidFill>
                <a:latin typeface="Arial"/>
                <a:ea typeface="Arial"/>
              </a:rPr>
              <a:t>Sāpes mazināšanās līdz to pilnīgai izzušanai;</a:t>
            </a:r>
            <a:endParaRPr b="0" lang="en-GB" sz="2400" spc="-1" strike="noStrike">
              <a:latin typeface="Arial"/>
            </a:endParaRPr>
          </a:p>
          <a:p>
            <a:pPr marL="377640" indent="-262080" algn="just">
              <a:lnSpc>
                <a:spcPct val="100000"/>
              </a:lnSpc>
              <a:spcBef>
                <a:spcPts val="201"/>
              </a:spcBef>
              <a:buClr>
                <a:srgbClr val="203864"/>
              </a:buClr>
              <a:buFont typeface="Times Roman"/>
              <a:buChar char="•"/>
            </a:pPr>
            <a:r>
              <a:rPr b="0" lang="en-GB" sz="2400" spc="-1" strike="noStrike">
                <a:solidFill>
                  <a:srgbClr val="203864"/>
                </a:solidFill>
                <a:latin typeface="Arial"/>
                <a:ea typeface="Arial"/>
              </a:rPr>
              <a:t>Locītavu kustīgums uzlabojas jau pēc 3–4 procedūrām;</a:t>
            </a:r>
            <a:endParaRPr b="0" lang="en-GB" sz="2400" spc="-1" strike="noStrike">
              <a:latin typeface="Arial"/>
            </a:endParaRPr>
          </a:p>
          <a:p>
            <a:pPr marL="377640" indent="-262080">
              <a:lnSpc>
                <a:spcPct val="100000"/>
              </a:lnSpc>
              <a:spcBef>
                <a:spcPts val="201"/>
              </a:spcBef>
              <a:buClr>
                <a:srgbClr val="203864"/>
              </a:buClr>
              <a:buFont typeface="Times Roman"/>
              <a:buChar char="•"/>
            </a:pPr>
            <a:r>
              <a:rPr b="0" lang="en-GB" sz="2400" spc="-1" strike="noStrike">
                <a:solidFill>
                  <a:srgbClr val="203864"/>
                </a:solidFill>
                <a:latin typeface="Arial"/>
                <a:ea typeface="Arial"/>
              </a:rPr>
              <a:t>Sāpēm mazinoties nav vairs nepieciešams lietot pretsāpju medikamentus;</a:t>
            </a:r>
            <a:endParaRPr b="0" lang="en-GB" sz="2400" spc="-1" strike="noStrike">
              <a:latin typeface="Arial"/>
            </a:endParaRPr>
          </a:p>
          <a:p>
            <a:pPr marL="377640" indent="-262080" algn="just">
              <a:lnSpc>
                <a:spcPct val="100000"/>
              </a:lnSpc>
              <a:spcBef>
                <a:spcPts val="201"/>
              </a:spcBef>
              <a:buClr>
                <a:srgbClr val="203864"/>
              </a:buClr>
              <a:buFont typeface="Times Roman"/>
              <a:buChar char="•"/>
            </a:pPr>
            <a:r>
              <a:rPr b="0" lang="en-GB" sz="2400" spc="-1" strike="noStrike">
                <a:solidFill>
                  <a:srgbClr val="203864"/>
                </a:solidFill>
                <a:latin typeface="Arial"/>
                <a:ea typeface="Arial"/>
              </a:rPr>
              <a:t>Samazinās vai izzūd tūska;</a:t>
            </a:r>
            <a:endParaRPr b="0" lang="en-GB" sz="2400" spc="-1" strike="noStrike">
              <a:latin typeface="Arial"/>
            </a:endParaRPr>
          </a:p>
          <a:p>
            <a:pPr marL="377640" indent="-262080" algn="just">
              <a:lnSpc>
                <a:spcPct val="100000"/>
              </a:lnSpc>
              <a:spcBef>
                <a:spcPts val="201"/>
              </a:spcBef>
              <a:buClr>
                <a:srgbClr val="203864"/>
              </a:buClr>
              <a:buFont typeface="Times Roman"/>
              <a:buChar char="•"/>
            </a:pPr>
            <a:r>
              <a:rPr b="0" lang="en-GB" sz="2400" spc="-1" strike="noStrike">
                <a:solidFill>
                  <a:srgbClr val="203864"/>
                </a:solidFill>
                <a:latin typeface="Arial"/>
                <a:ea typeface="Arial"/>
              </a:rPr>
              <a:t>Nostiprinās kaulu blīvums;</a:t>
            </a:r>
            <a:endParaRPr b="0" lang="en-GB" sz="2400" spc="-1" strike="noStrike">
              <a:latin typeface="Arial"/>
            </a:endParaRPr>
          </a:p>
          <a:p>
            <a:pPr marL="377640" indent="-262080" algn="just">
              <a:lnSpc>
                <a:spcPct val="100000"/>
              </a:lnSpc>
              <a:spcBef>
                <a:spcPts val="201"/>
              </a:spcBef>
              <a:buClr>
                <a:srgbClr val="203864"/>
              </a:buClr>
              <a:buFont typeface="Times Roman"/>
              <a:buChar char="•"/>
            </a:pPr>
            <a:r>
              <a:rPr b="0" lang="en-GB" sz="2400" spc="-1" strike="noStrike">
                <a:solidFill>
                  <a:srgbClr val="203864"/>
                </a:solidFill>
                <a:latin typeface="Arial"/>
                <a:ea typeface="Arial"/>
              </a:rPr>
              <a:t>Tiek uzlabota asinscirkulācija visos organisma audos, palielinās skābekļa parciālais spiediens;</a:t>
            </a:r>
            <a:endParaRPr b="0" lang="en-GB" sz="2400" spc="-1" strike="noStrike">
              <a:latin typeface="Arial"/>
            </a:endParaRPr>
          </a:p>
          <a:p>
            <a:pPr marL="377640" indent="-262080" algn="just">
              <a:lnSpc>
                <a:spcPct val="100000"/>
              </a:lnSpc>
              <a:spcBef>
                <a:spcPts val="201"/>
              </a:spcBef>
              <a:buClr>
                <a:srgbClr val="203864"/>
              </a:buClr>
              <a:buFont typeface="Times Roman"/>
              <a:buChar char="•"/>
            </a:pPr>
            <a:r>
              <a:rPr b="0" lang="en-GB" sz="2400" spc="-1" strike="noStrike">
                <a:solidFill>
                  <a:srgbClr val="203864"/>
                </a:solidFill>
                <a:latin typeface="Arial"/>
                <a:ea typeface="Arial"/>
              </a:rPr>
              <a:t>Ietekmē mezenhimālo cilmes šūnu vairošanos un diferencēšanos;</a:t>
            </a:r>
            <a:endParaRPr b="0" lang="en-GB" sz="2400" spc="-1" strike="noStrike">
              <a:latin typeface="Arial"/>
            </a:endParaRPr>
          </a:p>
          <a:p>
            <a:pPr marL="377640" indent="-262080">
              <a:lnSpc>
                <a:spcPct val="100000"/>
              </a:lnSpc>
              <a:spcBef>
                <a:spcPts val="201"/>
              </a:spcBef>
              <a:buClr>
                <a:srgbClr val="203864"/>
              </a:buClr>
              <a:buFont typeface="Times Roman"/>
              <a:buChar char="•"/>
            </a:pPr>
            <a:r>
              <a:rPr b="0" lang="en-GB" sz="2400" spc="-1" strike="noStrike">
                <a:solidFill>
                  <a:srgbClr val="203864"/>
                </a:solidFill>
                <a:latin typeface="Arial"/>
                <a:ea typeface="Arial"/>
              </a:rPr>
              <a:t>Būtiski uzlabojas dzīves kvalitāte.</a:t>
            </a:r>
            <a:br/>
            <a:r>
              <a:rPr b="0" lang="en-GB" sz="2400" spc="-1" strike="noStrike">
                <a:solidFill>
                  <a:srgbClr val="203864"/>
                </a:solidFill>
                <a:latin typeface="Arial"/>
                <a:ea typeface="Arial"/>
              </a:rPr>
              <a:t> </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700</TotalTime>
  <Application>LibreOffice/7.2.2.2$Windows_X86_64 LibreOffice_project/02b2acce88a210515b4a5bb2e46cbfb63fe97d56</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en-GB</dc:language>
  <cp:lastModifiedBy/>
  <dcterms:modified xsi:type="dcterms:W3CDTF">2025-06-13T10:49:11Z</dcterms:modified>
  <cp:revision>3</cp:revision>
  <dc:subject/>
  <dc:title/>
</cp:coreProperties>
</file>

<file path=docProps/custom.xml><?xml version="1.0" encoding="utf-8"?>
<Properties xmlns="http://schemas.openxmlformats.org/officeDocument/2006/custom-properties" xmlns:vt="http://schemas.openxmlformats.org/officeDocument/2006/docPropsVTypes"/>
</file>